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8ab8b4f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8ab8b4f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90e6ce69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90e6ce69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8bf268e71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8bf268e71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90e6ce69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90e6ce69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8bf268e7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18bf268e7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8bf268e71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8bf268e71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90e6ce69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90e6ce69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90e6ce69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90e6ce69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90e6ce69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90e6ce69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90e6ce69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90e6ce69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90e6ce69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90e6ce69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8ab8b4f6d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8ab8b4f6d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90e6ce69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90e6ce69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90e6ce69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90e6ce69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8ab8b4f6d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8ab8b4f6d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8ab8b4f6d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8ab8b4f6d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18ab8b4f6d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18ab8b4f6d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8ab8b4f6d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8ab8b4f6d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8ab8b4f6d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8ab8b4f6d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8ab8b4f6d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8ab8b4f6d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90e6ce69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90e6ce69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idx="1" type="subTitle"/>
          </p:nvPr>
        </p:nvSpPr>
        <p:spPr>
          <a:xfrm>
            <a:off x="809925" y="2864000"/>
            <a:ext cx="2964300" cy="10269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0"/>
              </a:spcAft>
              <a:buClr>
                <a:schemeClr val="dk1"/>
              </a:buClr>
              <a:buSzPts val="770"/>
              <a:buFont typeface="Arial"/>
              <a:buNone/>
            </a:pPr>
            <a:r>
              <a:rPr lang="en" sz="1300">
                <a:solidFill>
                  <a:schemeClr val="dk2"/>
                </a:solidFill>
              </a:rPr>
              <a:t>Shipra Chandra (20214090)</a:t>
            </a:r>
            <a:endParaRPr sz="1300">
              <a:solidFill>
                <a:schemeClr val="dk2"/>
              </a:solidFill>
            </a:endParaRPr>
          </a:p>
          <a:p>
            <a:pPr indent="0" lvl="0" marL="0" rtl="0" algn="l">
              <a:lnSpc>
                <a:spcPct val="95000"/>
              </a:lnSpc>
              <a:spcBef>
                <a:spcPts val="0"/>
              </a:spcBef>
              <a:spcAft>
                <a:spcPts val="0"/>
              </a:spcAft>
              <a:buClr>
                <a:schemeClr val="dk1"/>
              </a:buClr>
              <a:buSzPts val="770"/>
              <a:buFont typeface="Arial"/>
              <a:buNone/>
            </a:pPr>
            <a:r>
              <a:rPr lang="en" sz="1300">
                <a:solidFill>
                  <a:schemeClr val="dk2"/>
                </a:solidFill>
              </a:rPr>
              <a:t>Sundram Mishra (20214020)</a:t>
            </a:r>
            <a:endParaRPr sz="1300">
              <a:solidFill>
                <a:schemeClr val="dk2"/>
              </a:solidFill>
            </a:endParaRPr>
          </a:p>
          <a:p>
            <a:pPr indent="0" lvl="0" marL="0" rtl="0" algn="l">
              <a:lnSpc>
                <a:spcPct val="95000"/>
              </a:lnSpc>
              <a:spcBef>
                <a:spcPts val="0"/>
              </a:spcBef>
              <a:spcAft>
                <a:spcPts val="0"/>
              </a:spcAft>
              <a:buClr>
                <a:schemeClr val="dk1"/>
              </a:buClr>
              <a:buSzPts val="770"/>
              <a:buFont typeface="Arial"/>
              <a:buNone/>
            </a:pPr>
            <a:r>
              <a:rPr lang="en" sz="1300">
                <a:solidFill>
                  <a:schemeClr val="dk2"/>
                </a:solidFill>
              </a:rPr>
              <a:t>Shresth Sonkar (20214272)</a:t>
            </a:r>
            <a:endParaRPr sz="1300">
              <a:solidFill>
                <a:schemeClr val="dk2"/>
              </a:solidFill>
            </a:endParaRPr>
          </a:p>
          <a:p>
            <a:pPr indent="0" lvl="0" marL="0" rtl="0" algn="l">
              <a:lnSpc>
                <a:spcPct val="95000"/>
              </a:lnSpc>
              <a:spcBef>
                <a:spcPts val="0"/>
              </a:spcBef>
              <a:spcAft>
                <a:spcPts val="0"/>
              </a:spcAft>
              <a:buClr>
                <a:schemeClr val="dk1"/>
              </a:buClr>
              <a:buSzPts val="770"/>
              <a:buFont typeface="Arial"/>
              <a:buNone/>
            </a:pPr>
            <a:r>
              <a:rPr lang="en" sz="1300">
                <a:solidFill>
                  <a:schemeClr val="dk2"/>
                </a:solidFill>
              </a:rPr>
              <a:t>Setu Dineshbhai Patel (20214157)</a:t>
            </a:r>
            <a:endParaRPr sz="1300">
              <a:solidFill>
                <a:schemeClr val="dk2"/>
              </a:solidFill>
            </a:endParaRPr>
          </a:p>
        </p:txBody>
      </p:sp>
      <p:pic>
        <p:nvPicPr>
          <p:cNvPr id="129" name="Google Shape;129;p13"/>
          <p:cNvPicPr preferRelativeResize="0"/>
          <p:nvPr/>
        </p:nvPicPr>
        <p:blipFill>
          <a:blip r:embed="rId3">
            <a:alphaModFix amt="32000"/>
          </a:blip>
          <a:stretch>
            <a:fillRect/>
          </a:stretch>
        </p:blipFill>
        <p:spPr>
          <a:xfrm>
            <a:off x="3388350" y="968162"/>
            <a:ext cx="2367300" cy="3207176"/>
          </a:xfrm>
          <a:prstGeom prst="rect">
            <a:avLst/>
          </a:prstGeom>
          <a:noFill/>
          <a:ln>
            <a:noFill/>
          </a:ln>
          <a:effectLst>
            <a:outerShdw blurRad="57150" rotWithShape="0" algn="bl" dir="5400000" dist="19050">
              <a:srgbClr val="000000">
                <a:alpha val="0"/>
              </a:srgbClr>
            </a:outerShdw>
            <a:reflection blurRad="0" dir="5400000" dist="38100" endA="0" endPos="30000" fadeDir="5400012" kx="0" rotWithShape="0" algn="bl" stPos="0" sy="-100000" ky="0"/>
          </a:effectLst>
        </p:spPr>
      </p:pic>
      <p:sp>
        <p:nvSpPr>
          <p:cNvPr id="130" name="Google Shape;130;p13"/>
          <p:cNvSpPr txBox="1"/>
          <p:nvPr/>
        </p:nvSpPr>
        <p:spPr>
          <a:xfrm>
            <a:off x="6362575" y="3093500"/>
            <a:ext cx="22878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Calibri"/>
                <a:ea typeface="Calibri"/>
                <a:cs typeface="Calibri"/>
                <a:sym typeface="Calibri"/>
              </a:rPr>
              <a:t>Under the guidance of</a:t>
            </a:r>
            <a:br>
              <a:rPr b="1" lang="en">
                <a:solidFill>
                  <a:schemeClr val="dk2"/>
                </a:solidFill>
                <a:latin typeface="Calibri"/>
                <a:ea typeface="Calibri"/>
                <a:cs typeface="Calibri"/>
                <a:sym typeface="Calibri"/>
              </a:rPr>
            </a:br>
            <a:r>
              <a:rPr b="1" lang="en">
                <a:solidFill>
                  <a:schemeClr val="dk2"/>
                </a:solidFill>
                <a:latin typeface="Calibri"/>
                <a:ea typeface="Calibri"/>
                <a:cs typeface="Calibri"/>
                <a:sym typeface="Calibri"/>
              </a:rPr>
              <a:t>Prof. Shailendra Shukla</a:t>
            </a:r>
            <a:endParaRPr b="1">
              <a:solidFill>
                <a:schemeClr val="dk2"/>
              </a:solidFill>
              <a:latin typeface="Calibri"/>
              <a:ea typeface="Calibri"/>
              <a:cs typeface="Calibri"/>
              <a:sym typeface="Calibri"/>
            </a:endParaRPr>
          </a:p>
        </p:txBody>
      </p:sp>
      <p:sp>
        <p:nvSpPr>
          <p:cNvPr id="131" name="Google Shape;131;p13"/>
          <p:cNvSpPr txBox="1"/>
          <p:nvPr>
            <p:ph type="ctrTitle"/>
          </p:nvPr>
        </p:nvSpPr>
        <p:spPr>
          <a:xfrm>
            <a:off x="1891350" y="893425"/>
            <a:ext cx="5361300" cy="216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3000">
                <a:solidFill>
                  <a:srgbClr val="783F04"/>
                </a:solidFill>
              </a:rPr>
              <a:t>IR-Based UAV Detection with Deep Learning for Monitoring No-Fly Zones</a:t>
            </a:r>
            <a:endParaRPr b="1" sz="3000">
              <a:solidFill>
                <a:srgbClr val="783F04"/>
              </a:solidFill>
            </a:endParaRPr>
          </a:p>
          <a:p>
            <a:pPr indent="0" lvl="0" marL="0" rtl="0" algn="ctr">
              <a:spcBef>
                <a:spcPts val="0"/>
              </a:spcBef>
              <a:spcAft>
                <a:spcPts val="0"/>
              </a:spcAft>
              <a:buNone/>
            </a:pPr>
            <a:r>
              <a:t/>
            </a:r>
            <a:endParaRPr b="1" sz="3000">
              <a:solidFill>
                <a:srgbClr val="783F04"/>
              </a:solidFill>
            </a:endParaRPr>
          </a:p>
        </p:txBody>
      </p:sp>
      <p:sp>
        <p:nvSpPr>
          <p:cNvPr id="132" name="Google Shape;132;p1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819150" y="215975"/>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ML Model</a:t>
            </a:r>
            <a:endParaRPr b="1"/>
          </a:p>
        </p:txBody>
      </p:sp>
      <p:pic>
        <p:nvPicPr>
          <p:cNvPr id="201" name="Google Shape;201;p22"/>
          <p:cNvPicPr preferRelativeResize="0"/>
          <p:nvPr/>
        </p:nvPicPr>
        <p:blipFill rotWithShape="1">
          <a:blip r:embed="rId3">
            <a:alphaModFix/>
          </a:blip>
          <a:srcRect b="0" l="9015" r="8353" t="0"/>
          <a:stretch/>
        </p:blipFill>
        <p:spPr>
          <a:xfrm>
            <a:off x="2596950" y="1070400"/>
            <a:ext cx="3950101" cy="3728675"/>
          </a:xfrm>
          <a:prstGeom prst="rect">
            <a:avLst/>
          </a:prstGeom>
          <a:noFill/>
          <a:ln>
            <a:noFill/>
          </a:ln>
        </p:spPr>
      </p:pic>
      <p:sp>
        <p:nvSpPr>
          <p:cNvPr id="202" name="Google Shape;202;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819150" y="21595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Data Preprocessing</a:t>
            </a:r>
            <a:endParaRPr b="1"/>
          </a:p>
        </p:txBody>
      </p:sp>
      <p:sp>
        <p:nvSpPr>
          <p:cNvPr id="208" name="Google Shape;208;p23"/>
          <p:cNvSpPr txBox="1"/>
          <p:nvPr>
            <p:ph idx="1" type="body"/>
          </p:nvPr>
        </p:nvSpPr>
        <p:spPr>
          <a:xfrm>
            <a:off x="819150" y="1170550"/>
            <a:ext cx="7505700" cy="34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Using infrared (IR) imaging, edge computing capabilities, and deep learning models, the system ensures high accuracy and reliability in monitoring airspace, particularly in restricted or no-fly zones.</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b="1" lang="en" sz="1200">
                <a:solidFill>
                  <a:srgbClr val="000000"/>
                </a:solidFill>
              </a:rPr>
              <a:t>Dataset Preparation : </a:t>
            </a:r>
            <a:endParaRPr b="1" sz="1200">
              <a:solidFill>
                <a:srgbClr val="000000"/>
              </a:solidFill>
            </a:endParaRPr>
          </a:p>
          <a:p>
            <a:pPr indent="-304800" lvl="0" marL="457200" rtl="0" algn="l">
              <a:lnSpc>
                <a:spcPct val="150000"/>
              </a:lnSpc>
              <a:spcBef>
                <a:spcPts val="0"/>
              </a:spcBef>
              <a:spcAft>
                <a:spcPts val="0"/>
              </a:spcAft>
              <a:buClr>
                <a:srgbClr val="000000"/>
              </a:buClr>
              <a:buSzPts val="1200"/>
              <a:buAutoNum type="arabicPeriod"/>
            </a:pPr>
            <a:r>
              <a:rPr lang="en" sz="1200">
                <a:solidFill>
                  <a:srgbClr val="000000"/>
                </a:solidFill>
              </a:rPr>
              <a:t>Frame Extraction:</a:t>
            </a:r>
            <a:endParaRPr sz="1200">
              <a:solidFill>
                <a:srgbClr val="000000"/>
              </a:solidFill>
            </a:endParaRPr>
          </a:p>
          <a:p>
            <a:pPr indent="-304800" lvl="1" marL="914400" rtl="0" algn="l">
              <a:lnSpc>
                <a:spcPct val="150000"/>
              </a:lnSpc>
              <a:spcBef>
                <a:spcPts val="0"/>
              </a:spcBef>
              <a:spcAft>
                <a:spcPts val="0"/>
              </a:spcAft>
              <a:buClr>
                <a:srgbClr val="000000"/>
              </a:buClr>
              <a:buSzPts val="1200"/>
              <a:buAutoNum type="alphaLcPeriod"/>
            </a:pPr>
            <a:r>
              <a:rPr lang="en" sz="1200">
                <a:solidFill>
                  <a:srgbClr val="000000"/>
                </a:solidFill>
              </a:rPr>
              <a:t>Frames are extracted from videos every 5th frame to reduce redundancy. </a:t>
            </a:r>
            <a:endParaRPr sz="1200">
              <a:solidFill>
                <a:srgbClr val="000000"/>
              </a:solidFill>
            </a:endParaRPr>
          </a:p>
          <a:p>
            <a:pPr indent="-304800" lvl="1" marL="914400" rtl="0" algn="l">
              <a:lnSpc>
                <a:spcPct val="150000"/>
              </a:lnSpc>
              <a:spcBef>
                <a:spcPts val="0"/>
              </a:spcBef>
              <a:spcAft>
                <a:spcPts val="0"/>
              </a:spcAft>
              <a:buClr>
                <a:srgbClr val="000000"/>
              </a:buClr>
              <a:buSzPts val="1200"/>
              <a:buAutoNum type="alphaLcPeriod"/>
            </a:pPr>
            <a:r>
              <a:rPr lang="en" sz="1200">
                <a:solidFill>
                  <a:srgbClr val="000000"/>
                </a:solidFill>
              </a:rPr>
              <a:t>Frames are converted to grayscale and normalized.</a:t>
            </a:r>
            <a:endParaRPr sz="1200">
              <a:solidFill>
                <a:srgbClr val="000000"/>
              </a:solidFill>
            </a:endParaRPr>
          </a:p>
          <a:p>
            <a:pPr indent="0" lvl="0" marL="0" rtl="0" algn="l">
              <a:lnSpc>
                <a:spcPct val="150000"/>
              </a:lnSpc>
              <a:spcBef>
                <a:spcPts val="0"/>
              </a:spcBef>
              <a:spcAft>
                <a:spcPts val="0"/>
              </a:spcAft>
              <a:buNone/>
            </a:pPr>
            <a:r>
              <a:t/>
            </a:r>
            <a:endParaRPr sz="1200"/>
          </a:p>
        </p:txBody>
      </p:sp>
      <p:pic>
        <p:nvPicPr>
          <p:cNvPr id="209" name="Google Shape;209;p23"/>
          <p:cNvPicPr preferRelativeResize="0"/>
          <p:nvPr/>
        </p:nvPicPr>
        <p:blipFill>
          <a:blip r:embed="rId3">
            <a:alphaModFix/>
          </a:blip>
          <a:stretch>
            <a:fillRect/>
          </a:stretch>
        </p:blipFill>
        <p:spPr>
          <a:xfrm>
            <a:off x="1691339" y="3209850"/>
            <a:ext cx="5761326" cy="1214475"/>
          </a:xfrm>
          <a:prstGeom prst="rect">
            <a:avLst/>
          </a:prstGeom>
          <a:noFill/>
          <a:ln>
            <a:noFill/>
          </a:ln>
        </p:spPr>
      </p:pic>
      <p:sp>
        <p:nvSpPr>
          <p:cNvPr id="210" name="Google Shape;210;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819150" y="21595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Data Preprocessing</a:t>
            </a:r>
            <a:endParaRPr b="1"/>
          </a:p>
        </p:txBody>
      </p:sp>
      <p:sp>
        <p:nvSpPr>
          <p:cNvPr id="216" name="Google Shape;216;p24"/>
          <p:cNvSpPr txBox="1"/>
          <p:nvPr>
            <p:ph idx="1" type="body"/>
          </p:nvPr>
        </p:nvSpPr>
        <p:spPr>
          <a:xfrm>
            <a:off x="819150" y="1170550"/>
            <a:ext cx="4852500" cy="343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rgbClr val="000000"/>
              </a:solidFill>
            </a:endParaRPr>
          </a:p>
          <a:p>
            <a:pPr indent="114300" lvl="0" marL="0" rtl="0" algn="l">
              <a:lnSpc>
                <a:spcPct val="150000"/>
              </a:lnSpc>
              <a:spcBef>
                <a:spcPts val="0"/>
              </a:spcBef>
              <a:spcAft>
                <a:spcPts val="0"/>
              </a:spcAft>
              <a:buNone/>
            </a:pPr>
            <a:r>
              <a:rPr lang="en" sz="1200">
                <a:solidFill>
                  <a:srgbClr val="000000"/>
                </a:solidFill>
              </a:rPr>
              <a:t>2. YOLO Format Labels:</a:t>
            </a:r>
            <a:endParaRPr sz="1200">
              <a:solidFill>
                <a:srgbClr val="000000"/>
              </a:solidFill>
            </a:endParaRPr>
          </a:p>
          <a:p>
            <a:pPr indent="-304800" lvl="1" marL="914400" rtl="0" algn="l">
              <a:lnSpc>
                <a:spcPct val="150000"/>
              </a:lnSpc>
              <a:spcBef>
                <a:spcPts val="0"/>
              </a:spcBef>
              <a:spcAft>
                <a:spcPts val="0"/>
              </a:spcAft>
              <a:buClr>
                <a:srgbClr val="000000"/>
              </a:buClr>
              <a:buSzPts val="1200"/>
              <a:buAutoNum type="alphaLcPeriod"/>
            </a:pPr>
            <a:r>
              <a:rPr lang="en" sz="1200">
                <a:solidFill>
                  <a:srgbClr val="000000"/>
                </a:solidFill>
              </a:rPr>
              <a:t>Labels are created using a full-frame bounding box.</a:t>
            </a:r>
            <a:endParaRPr sz="1200">
              <a:solidFill>
                <a:srgbClr val="000000"/>
              </a:solidFill>
            </a:endParaRPr>
          </a:p>
          <a:p>
            <a:pPr indent="-304800" lvl="1" marL="914400" rtl="0" algn="l">
              <a:lnSpc>
                <a:spcPct val="150000"/>
              </a:lnSpc>
              <a:spcBef>
                <a:spcPts val="0"/>
              </a:spcBef>
              <a:spcAft>
                <a:spcPts val="0"/>
              </a:spcAft>
              <a:buClr>
                <a:srgbClr val="000000"/>
              </a:buClr>
              <a:buSzPts val="1200"/>
              <a:buAutoNum type="alphaLcPeriod"/>
            </a:pPr>
            <a:r>
              <a:rPr lang="en" sz="1200">
                <a:solidFill>
                  <a:srgbClr val="000000"/>
                </a:solidFill>
              </a:rPr>
              <a:t>Classes include AIRPLANE, BIRD, DRONE, and HELICOPTER.</a:t>
            </a:r>
            <a:endParaRPr sz="1200">
              <a:solidFill>
                <a:srgbClr val="000000"/>
              </a:solidFill>
            </a:endParaRPr>
          </a:p>
          <a:p>
            <a:pPr indent="0" lvl="0" marL="0" rtl="0" algn="l">
              <a:lnSpc>
                <a:spcPct val="150000"/>
              </a:lnSpc>
              <a:spcBef>
                <a:spcPts val="0"/>
              </a:spcBef>
              <a:spcAft>
                <a:spcPts val="0"/>
              </a:spcAft>
              <a:buNone/>
            </a:pPr>
            <a:r>
              <a:t/>
            </a:r>
            <a:endParaRPr sz="1200">
              <a:solidFill>
                <a:srgbClr val="000000"/>
              </a:solidFill>
            </a:endParaRPr>
          </a:p>
          <a:p>
            <a:pPr indent="114300" lvl="0" marL="0" rtl="0" algn="l">
              <a:lnSpc>
                <a:spcPct val="150000"/>
              </a:lnSpc>
              <a:spcBef>
                <a:spcPts val="0"/>
              </a:spcBef>
              <a:spcAft>
                <a:spcPts val="0"/>
              </a:spcAft>
              <a:buNone/>
            </a:pPr>
            <a:r>
              <a:rPr lang="en" sz="1200">
                <a:solidFill>
                  <a:srgbClr val="000000"/>
                </a:solidFill>
              </a:rPr>
              <a:t>3. Dataset Splitting:The extracted images are split into training (70%),  </a:t>
            </a:r>
            <a:endParaRPr sz="1200">
              <a:solidFill>
                <a:srgbClr val="000000"/>
              </a:solidFill>
            </a:endParaRPr>
          </a:p>
          <a:p>
            <a:pPr indent="114300" lvl="0" marL="0" rtl="0" algn="l">
              <a:lnSpc>
                <a:spcPct val="150000"/>
              </a:lnSpc>
              <a:spcBef>
                <a:spcPts val="0"/>
              </a:spcBef>
              <a:spcAft>
                <a:spcPts val="0"/>
              </a:spcAft>
              <a:buNone/>
            </a:pPr>
            <a:r>
              <a:rPr lang="en" sz="1200">
                <a:solidFill>
                  <a:srgbClr val="000000"/>
                </a:solidFill>
              </a:rPr>
              <a:t>     validation (20%), and test (10%) sets.</a:t>
            </a:r>
            <a:endParaRPr sz="1200"/>
          </a:p>
        </p:txBody>
      </p:sp>
      <p:pic>
        <p:nvPicPr>
          <p:cNvPr id="217" name="Google Shape;217;p24"/>
          <p:cNvPicPr preferRelativeResize="0"/>
          <p:nvPr/>
        </p:nvPicPr>
        <p:blipFill>
          <a:blip r:embed="rId3">
            <a:alphaModFix/>
          </a:blip>
          <a:stretch>
            <a:fillRect/>
          </a:stretch>
        </p:blipFill>
        <p:spPr>
          <a:xfrm>
            <a:off x="5393725" y="1343525"/>
            <a:ext cx="3478425" cy="704850"/>
          </a:xfrm>
          <a:prstGeom prst="rect">
            <a:avLst/>
          </a:prstGeom>
          <a:noFill/>
          <a:ln>
            <a:noFill/>
          </a:ln>
        </p:spPr>
      </p:pic>
      <p:sp>
        <p:nvSpPr>
          <p:cNvPr id="218" name="Google Shape;218;p24"/>
          <p:cNvSpPr txBox="1"/>
          <p:nvPr/>
        </p:nvSpPr>
        <p:spPr>
          <a:xfrm>
            <a:off x="6339025" y="1974000"/>
            <a:ext cx="1455000" cy="463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Calibri"/>
                <a:ea typeface="Calibri"/>
                <a:cs typeface="Calibri"/>
                <a:sym typeface="Calibri"/>
              </a:rPr>
              <a:t>YOLO Label Format</a:t>
            </a:r>
            <a:endParaRPr sz="1300">
              <a:solidFill>
                <a:schemeClr val="dk2"/>
              </a:solidFill>
              <a:latin typeface="Calibri"/>
              <a:ea typeface="Calibri"/>
              <a:cs typeface="Calibri"/>
              <a:sym typeface="Calibri"/>
            </a:endParaRPr>
          </a:p>
        </p:txBody>
      </p:sp>
      <p:pic>
        <p:nvPicPr>
          <p:cNvPr id="219" name="Google Shape;219;p24"/>
          <p:cNvPicPr preferRelativeResize="0"/>
          <p:nvPr/>
        </p:nvPicPr>
        <p:blipFill>
          <a:blip r:embed="rId4">
            <a:alphaModFix/>
          </a:blip>
          <a:stretch>
            <a:fillRect/>
          </a:stretch>
        </p:blipFill>
        <p:spPr>
          <a:xfrm>
            <a:off x="4887575" y="2998375"/>
            <a:ext cx="3832399" cy="1189350"/>
          </a:xfrm>
          <a:prstGeom prst="rect">
            <a:avLst/>
          </a:prstGeom>
          <a:noFill/>
          <a:ln cap="flat" cmpd="sng" w="9525">
            <a:solidFill>
              <a:schemeClr val="dk2"/>
            </a:solidFill>
            <a:prstDash val="solid"/>
            <a:round/>
            <a:headEnd len="sm" w="sm" type="none"/>
            <a:tailEnd len="sm" w="sm" type="none"/>
          </a:ln>
        </p:spPr>
      </p:pic>
      <p:sp>
        <p:nvSpPr>
          <p:cNvPr id="220" name="Google Shape;220;p24"/>
          <p:cNvSpPr txBox="1"/>
          <p:nvPr/>
        </p:nvSpPr>
        <p:spPr>
          <a:xfrm>
            <a:off x="6568975" y="3828125"/>
            <a:ext cx="995100" cy="35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Calibri"/>
                <a:ea typeface="Calibri"/>
                <a:cs typeface="Calibri"/>
                <a:sym typeface="Calibri"/>
              </a:rPr>
              <a:t>Splitted Data</a:t>
            </a:r>
            <a:endParaRPr sz="1300">
              <a:solidFill>
                <a:schemeClr val="dk2"/>
              </a:solidFill>
              <a:latin typeface="Calibri"/>
              <a:ea typeface="Calibri"/>
              <a:cs typeface="Calibri"/>
              <a:sym typeface="Calibri"/>
            </a:endParaRPr>
          </a:p>
        </p:txBody>
      </p:sp>
      <p:sp>
        <p:nvSpPr>
          <p:cNvPr id="221" name="Google Shape;221;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819150" y="21595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Model Training</a:t>
            </a:r>
            <a:endParaRPr b="1"/>
          </a:p>
        </p:txBody>
      </p:sp>
      <p:sp>
        <p:nvSpPr>
          <p:cNvPr id="227" name="Google Shape;227;p25"/>
          <p:cNvSpPr txBox="1"/>
          <p:nvPr>
            <p:ph idx="1" type="body"/>
          </p:nvPr>
        </p:nvSpPr>
        <p:spPr>
          <a:xfrm>
            <a:off x="819150" y="1170550"/>
            <a:ext cx="7505700" cy="34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Model Training with YOLO v8:</a:t>
            </a:r>
            <a:endParaRPr sz="1200">
              <a:solidFill>
                <a:srgbClr val="000000"/>
              </a:solidFill>
            </a:endParaRPr>
          </a:p>
          <a:p>
            <a:pPr indent="-311150" lvl="0" marL="457200" rtl="0" algn="l">
              <a:lnSpc>
                <a:spcPct val="150000"/>
              </a:lnSpc>
              <a:spcBef>
                <a:spcPts val="0"/>
              </a:spcBef>
              <a:spcAft>
                <a:spcPts val="0"/>
              </a:spcAft>
              <a:buClr>
                <a:srgbClr val="000000"/>
              </a:buClr>
              <a:buSzPts val="1300"/>
              <a:buAutoNum type="arabicPeriod"/>
            </a:pPr>
            <a:r>
              <a:rPr lang="en" sz="1200">
                <a:solidFill>
                  <a:srgbClr val="000000"/>
                </a:solidFill>
              </a:rPr>
              <a:t>Pretrained Model:</a:t>
            </a:r>
            <a:endParaRPr sz="1200">
              <a:solidFill>
                <a:srgbClr val="000000"/>
              </a:solidFill>
            </a:endParaRPr>
          </a:p>
          <a:p>
            <a:pPr indent="-311150" lvl="1" marL="914400" rtl="0" algn="l">
              <a:lnSpc>
                <a:spcPct val="150000"/>
              </a:lnSpc>
              <a:spcBef>
                <a:spcPts val="0"/>
              </a:spcBef>
              <a:spcAft>
                <a:spcPts val="0"/>
              </a:spcAft>
              <a:buClr>
                <a:srgbClr val="000000"/>
              </a:buClr>
              <a:buSzPts val="1300"/>
              <a:buAutoNum type="alphaLcPeriod"/>
            </a:pPr>
            <a:r>
              <a:rPr lang="en" sz="1200">
                <a:solidFill>
                  <a:srgbClr val="000000"/>
                </a:solidFill>
              </a:rPr>
              <a:t>YOLOv8 Nano (yolov8n.pt) is used for its balance of </a:t>
            </a:r>
            <a:endParaRPr sz="1200">
              <a:solidFill>
                <a:srgbClr val="000000"/>
              </a:solidFill>
            </a:endParaRPr>
          </a:p>
          <a:p>
            <a:pPr indent="0" lvl="0" marL="914400" rtl="0" algn="l">
              <a:lnSpc>
                <a:spcPct val="150000"/>
              </a:lnSpc>
              <a:spcBef>
                <a:spcPts val="0"/>
              </a:spcBef>
              <a:spcAft>
                <a:spcPts val="0"/>
              </a:spcAft>
              <a:buNone/>
            </a:pPr>
            <a:r>
              <a:rPr lang="en" sz="1200">
                <a:solidFill>
                  <a:srgbClr val="000000"/>
                </a:solidFill>
              </a:rPr>
              <a:t>speed and accuracy.</a:t>
            </a:r>
            <a:endParaRPr sz="1200">
              <a:solidFill>
                <a:srgbClr val="000000"/>
              </a:solidFill>
            </a:endParaRPr>
          </a:p>
          <a:p>
            <a:pPr indent="-311150" lvl="0" marL="457200" rtl="0" algn="l">
              <a:lnSpc>
                <a:spcPct val="150000"/>
              </a:lnSpc>
              <a:spcBef>
                <a:spcPts val="0"/>
              </a:spcBef>
              <a:spcAft>
                <a:spcPts val="0"/>
              </a:spcAft>
              <a:buClr>
                <a:srgbClr val="000000"/>
              </a:buClr>
              <a:buSzPts val="1300"/>
              <a:buAutoNum type="arabicPeriod"/>
            </a:pPr>
            <a:r>
              <a:rPr lang="en" sz="1200">
                <a:solidFill>
                  <a:srgbClr val="000000"/>
                </a:solidFill>
              </a:rPr>
              <a:t>Training Parameters:</a:t>
            </a:r>
            <a:endParaRPr sz="1200">
              <a:solidFill>
                <a:srgbClr val="000000"/>
              </a:solidFill>
            </a:endParaRPr>
          </a:p>
          <a:p>
            <a:pPr indent="-311150" lvl="1" marL="914400" rtl="0" algn="l">
              <a:lnSpc>
                <a:spcPct val="150000"/>
              </a:lnSpc>
              <a:spcBef>
                <a:spcPts val="0"/>
              </a:spcBef>
              <a:spcAft>
                <a:spcPts val="0"/>
              </a:spcAft>
              <a:buClr>
                <a:srgbClr val="000000"/>
              </a:buClr>
              <a:buSzPts val="1300"/>
              <a:buAutoNum type="alphaLcPeriod"/>
            </a:pPr>
            <a:r>
              <a:rPr lang="en" sz="1200">
                <a:solidFill>
                  <a:srgbClr val="000000"/>
                </a:solidFill>
              </a:rPr>
              <a:t>Input size: 640x640 pixels.</a:t>
            </a:r>
            <a:endParaRPr sz="1200">
              <a:solidFill>
                <a:srgbClr val="000000"/>
              </a:solidFill>
            </a:endParaRPr>
          </a:p>
          <a:p>
            <a:pPr indent="-311150" lvl="1" marL="914400" rtl="0" algn="l">
              <a:lnSpc>
                <a:spcPct val="150000"/>
              </a:lnSpc>
              <a:spcBef>
                <a:spcPts val="0"/>
              </a:spcBef>
              <a:spcAft>
                <a:spcPts val="0"/>
              </a:spcAft>
              <a:buClr>
                <a:srgbClr val="000000"/>
              </a:buClr>
              <a:buSzPts val="1300"/>
              <a:buAutoNum type="alphaLcPeriod"/>
            </a:pPr>
            <a:r>
              <a:rPr lang="en" sz="1200">
                <a:solidFill>
                  <a:srgbClr val="000000"/>
                </a:solidFill>
              </a:rPr>
              <a:t>Batch size: 16 images per iteration.</a:t>
            </a:r>
            <a:endParaRPr sz="1200">
              <a:solidFill>
                <a:srgbClr val="000000"/>
              </a:solidFill>
            </a:endParaRPr>
          </a:p>
          <a:p>
            <a:pPr indent="-311150" lvl="1" marL="914400" rtl="0" algn="l">
              <a:lnSpc>
                <a:spcPct val="150000"/>
              </a:lnSpc>
              <a:spcBef>
                <a:spcPts val="0"/>
              </a:spcBef>
              <a:spcAft>
                <a:spcPts val="0"/>
              </a:spcAft>
              <a:buClr>
                <a:srgbClr val="000000"/>
              </a:buClr>
              <a:buSzPts val="1300"/>
              <a:buAutoNum type="alphaLcPeriod"/>
            </a:pPr>
            <a:r>
              <a:rPr lang="en" sz="1200">
                <a:solidFill>
                  <a:srgbClr val="000000"/>
                </a:solidFill>
              </a:rPr>
              <a:t>Epochs: 25 for quick training.</a:t>
            </a:r>
            <a:endParaRPr sz="1200">
              <a:solidFill>
                <a:srgbClr val="000000"/>
              </a:solidFill>
            </a:endParaRPr>
          </a:p>
          <a:p>
            <a:pPr indent="-311150" lvl="1" marL="914400" rtl="0" algn="l">
              <a:lnSpc>
                <a:spcPct val="150000"/>
              </a:lnSpc>
              <a:spcBef>
                <a:spcPts val="0"/>
              </a:spcBef>
              <a:spcAft>
                <a:spcPts val="0"/>
              </a:spcAft>
              <a:buClr>
                <a:srgbClr val="000000"/>
              </a:buClr>
              <a:buSzPts val="1300"/>
              <a:buAutoNum type="alphaLcPeriod"/>
            </a:pPr>
            <a:r>
              <a:rPr lang="en" sz="1200">
                <a:solidFill>
                  <a:srgbClr val="000000"/>
                </a:solidFill>
              </a:rPr>
              <a:t>Device: Trained using GPU (cuda) for efficiency.</a:t>
            </a:r>
            <a:endParaRPr sz="1200">
              <a:solidFill>
                <a:srgbClr val="000000"/>
              </a:solidFill>
            </a:endParaRPr>
          </a:p>
          <a:p>
            <a:pPr indent="-311150" lvl="0" marL="457200" rtl="0" algn="l">
              <a:lnSpc>
                <a:spcPct val="150000"/>
              </a:lnSpc>
              <a:spcBef>
                <a:spcPts val="0"/>
              </a:spcBef>
              <a:spcAft>
                <a:spcPts val="0"/>
              </a:spcAft>
              <a:buClr>
                <a:srgbClr val="000000"/>
              </a:buClr>
              <a:buSzPts val="1300"/>
              <a:buAutoNum type="arabicPeriod"/>
            </a:pPr>
            <a:r>
              <a:rPr lang="en" sz="1200">
                <a:solidFill>
                  <a:srgbClr val="000000"/>
                </a:solidFill>
              </a:rPr>
              <a:t>Optimization: Utilizes Stochastic Gradient Descent (SGD) with a cosine learning rate scheduler to improve convergence.</a:t>
            </a:r>
            <a:endParaRPr sz="1200">
              <a:solidFill>
                <a:srgbClr val="000000"/>
              </a:solidFill>
            </a:endParaRPr>
          </a:p>
          <a:p>
            <a:pPr indent="0" lvl="0" marL="457200" rtl="0" algn="l">
              <a:lnSpc>
                <a:spcPct val="150000"/>
              </a:lnSpc>
              <a:spcBef>
                <a:spcPts val="0"/>
              </a:spcBef>
              <a:spcAft>
                <a:spcPts val="0"/>
              </a:spcAft>
              <a:buNone/>
            </a:pPr>
            <a:r>
              <a:t/>
            </a:r>
            <a:endParaRPr sz="1200">
              <a:solidFill>
                <a:srgbClr val="000000"/>
              </a:solidFill>
            </a:endParaRPr>
          </a:p>
        </p:txBody>
      </p:sp>
      <p:pic>
        <p:nvPicPr>
          <p:cNvPr id="228" name="Google Shape;228;p25"/>
          <p:cNvPicPr preferRelativeResize="0"/>
          <p:nvPr/>
        </p:nvPicPr>
        <p:blipFill rotWithShape="1">
          <a:blip r:embed="rId3">
            <a:alphaModFix/>
          </a:blip>
          <a:srcRect b="0" l="8231" r="0" t="0"/>
          <a:stretch/>
        </p:blipFill>
        <p:spPr>
          <a:xfrm>
            <a:off x="5115700" y="1226175"/>
            <a:ext cx="3719374" cy="2337625"/>
          </a:xfrm>
          <a:prstGeom prst="rect">
            <a:avLst/>
          </a:prstGeom>
          <a:noFill/>
          <a:ln>
            <a:noFill/>
          </a:ln>
        </p:spPr>
      </p:pic>
      <p:sp>
        <p:nvSpPr>
          <p:cNvPr id="229" name="Google Shape;229;p2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819150" y="21595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Evaluation Metrics</a:t>
            </a:r>
            <a:endParaRPr b="1"/>
          </a:p>
        </p:txBody>
      </p:sp>
      <p:sp>
        <p:nvSpPr>
          <p:cNvPr id="235" name="Google Shape;235;p26"/>
          <p:cNvSpPr txBox="1"/>
          <p:nvPr>
            <p:ph idx="1" type="body"/>
          </p:nvPr>
        </p:nvSpPr>
        <p:spPr>
          <a:xfrm>
            <a:off x="819150" y="1170550"/>
            <a:ext cx="3897900" cy="343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000000"/>
                </a:solidFill>
              </a:rPr>
              <a:t>Evaluation of Model : </a:t>
            </a:r>
            <a:endParaRPr sz="1200">
              <a:solidFill>
                <a:srgbClr val="000000"/>
              </a:solidFill>
            </a:endParaRPr>
          </a:p>
          <a:p>
            <a:pPr indent="-304800" lvl="0" marL="457200" rtl="0" algn="l">
              <a:lnSpc>
                <a:spcPct val="150000"/>
              </a:lnSpc>
              <a:spcBef>
                <a:spcPts val="0"/>
              </a:spcBef>
              <a:spcAft>
                <a:spcPts val="0"/>
              </a:spcAft>
              <a:buClr>
                <a:srgbClr val="000000"/>
              </a:buClr>
              <a:buSzPts val="1200"/>
              <a:buAutoNum type="arabicPeriod"/>
            </a:pPr>
            <a:r>
              <a:rPr lang="en" sz="1200">
                <a:solidFill>
                  <a:srgbClr val="000000"/>
                </a:solidFill>
              </a:rPr>
              <a:t>Key Metrics:</a:t>
            </a:r>
            <a:endParaRPr sz="1200">
              <a:solidFill>
                <a:srgbClr val="000000"/>
              </a:solidFill>
            </a:endParaRPr>
          </a:p>
          <a:p>
            <a:pPr indent="-304800" lvl="1" marL="914400" rtl="0" algn="l">
              <a:lnSpc>
                <a:spcPct val="150000"/>
              </a:lnSpc>
              <a:spcBef>
                <a:spcPts val="0"/>
              </a:spcBef>
              <a:spcAft>
                <a:spcPts val="0"/>
              </a:spcAft>
              <a:buClr>
                <a:srgbClr val="000000"/>
              </a:buClr>
              <a:buSzPts val="1200"/>
              <a:buAutoNum type="alphaLcPeriod"/>
            </a:pPr>
            <a:r>
              <a:rPr lang="en" sz="1200">
                <a:solidFill>
                  <a:srgbClr val="000000"/>
                </a:solidFill>
              </a:rPr>
              <a:t>mAP50: Mean Average Precision at IoU </a:t>
            </a:r>
            <a:r>
              <a:rPr lang="en" sz="1200">
                <a:solidFill>
                  <a:srgbClr val="000000"/>
                </a:solidFill>
              </a:rPr>
              <a:t>= </a:t>
            </a:r>
            <a:r>
              <a:rPr lang="en" sz="1200">
                <a:solidFill>
                  <a:srgbClr val="000000"/>
                </a:solidFill>
              </a:rPr>
              <a:t>0.5</a:t>
            </a:r>
            <a:endParaRPr sz="1200">
              <a:solidFill>
                <a:srgbClr val="000000"/>
              </a:solidFill>
            </a:endParaRPr>
          </a:p>
          <a:p>
            <a:pPr indent="-304800" lvl="1" marL="914400" rtl="0" algn="l">
              <a:lnSpc>
                <a:spcPct val="150000"/>
              </a:lnSpc>
              <a:spcBef>
                <a:spcPts val="0"/>
              </a:spcBef>
              <a:spcAft>
                <a:spcPts val="0"/>
              </a:spcAft>
              <a:buClr>
                <a:srgbClr val="000000"/>
              </a:buClr>
              <a:buSzPts val="1200"/>
              <a:buAutoNum type="alphaLcPeriod"/>
            </a:pPr>
            <a:r>
              <a:rPr lang="en" sz="1200">
                <a:solidFill>
                  <a:srgbClr val="000000"/>
                </a:solidFill>
              </a:rPr>
              <a:t>mAP50-95: Mean Average Precision averaged across IoU thresholds [0.5, 0.95].  </a:t>
            </a:r>
            <a:endParaRPr sz="1200">
              <a:solidFill>
                <a:srgbClr val="000000"/>
              </a:solidFill>
            </a:endParaRPr>
          </a:p>
          <a:p>
            <a:pPr indent="-304800" lvl="0" marL="457200" rtl="0" algn="l">
              <a:lnSpc>
                <a:spcPct val="150000"/>
              </a:lnSpc>
              <a:spcBef>
                <a:spcPts val="0"/>
              </a:spcBef>
              <a:spcAft>
                <a:spcPts val="0"/>
              </a:spcAft>
              <a:buClr>
                <a:srgbClr val="000000"/>
              </a:buClr>
              <a:buSzPts val="1200"/>
              <a:buAutoNum type="arabicPeriod"/>
            </a:pPr>
            <a:r>
              <a:rPr lang="en" sz="1200">
                <a:solidFill>
                  <a:srgbClr val="000000"/>
                </a:solidFill>
              </a:rPr>
              <a:t>Results:</a:t>
            </a:r>
            <a:endParaRPr sz="1200">
              <a:solidFill>
                <a:srgbClr val="000000"/>
              </a:solidFill>
            </a:endParaRPr>
          </a:p>
          <a:p>
            <a:pPr indent="-304800" lvl="1" marL="914400" rtl="0" algn="l">
              <a:lnSpc>
                <a:spcPct val="150000"/>
              </a:lnSpc>
              <a:spcBef>
                <a:spcPts val="0"/>
              </a:spcBef>
              <a:spcAft>
                <a:spcPts val="0"/>
              </a:spcAft>
              <a:buClr>
                <a:srgbClr val="000000"/>
              </a:buClr>
              <a:buSzPts val="1200"/>
              <a:buAutoNum type="alphaLcPeriod"/>
            </a:pPr>
            <a:r>
              <a:rPr lang="en" sz="1200">
                <a:solidFill>
                  <a:srgbClr val="000000"/>
                </a:solidFill>
              </a:rPr>
              <a:t>mAP50: 0.995</a:t>
            </a:r>
            <a:endParaRPr sz="1200">
              <a:solidFill>
                <a:srgbClr val="000000"/>
              </a:solidFill>
            </a:endParaRPr>
          </a:p>
          <a:p>
            <a:pPr indent="-304800" lvl="1" marL="914400" rtl="0" algn="l">
              <a:lnSpc>
                <a:spcPct val="150000"/>
              </a:lnSpc>
              <a:spcBef>
                <a:spcPts val="0"/>
              </a:spcBef>
              <a:spcAft>
                <a:spcPts val="0"/>
              </a:spcAft>
              <a:buClr>
                <a:srgbClr val="000000"/>
              </a:buClr>
              <a:buSzPts val="1200"/>
              <a:buAutoNum type="alphaLcPeriod"/>
            </a:pPr>
            <a:r>
              <a:rPr lang="en" sz="1200">
                <a:solidFill>
                  <a:srgbClr val="000000"/>
                </a:solidFill>
              </a:rPr>
              <a:t>mAP50-95: 0.995 </a:t>
            </a:r>
            <a:endParaRPr sz="1200">
              <a:solidFill>
                <a:srgbClr val="000000"/>
              </a:solidFill>
            </a:endParaRPr>
          </a:p>
          <a:p>
            <a:pPr indent="-304800" lvl="0" marL="457200" rtl="0" algn="l">
              <a:lnSpc>
                <a:spcPct val="150000"/>
              </a:lnSpc>
              <a:spcBef>
                <a:spcPts val="0"/>
              </a:spcBef>
              <a:spcAft>
                <a:spcPts val="0"/>
              </a:spcAft>
              <a:buClr>
                <a:srgbClr val="000000"/>
              </a:buClr>
              <a:buSzPts val="1200"/>
              <a:buAutoNum type="arabicPeriod"/>
            </a:pPr>
            <a:r>
              <a:rPr lang="en" sz="1200">
                <a:solidFill>
                  <a:srgbClr val="000000"/>
                </a:solidFill>
              </a:rPr>
              <a:t>Deployment</a:t>
            </a:r>
            <a:endParaRPr sz="1200">
              <a:solidFill>
                <a:srgbClr val="000000"/>
              </a:solidFill>
            </a:endParaRPr>
          </a:p>
          <a:p>
            <a:pPr indent="-304800" lvl="1" marL="914400" rtl="0" algn="l">
              <a:lnSpc>
                <a:spcPct val="150000"/>
              </a:lnSpc>
              <a:spcBef>
                <a:spcPts val="0"/>
              </a:spcBef>
              <a:spcAft>
                <a:spcPts val="0"/>
              </a:spcAft>
              <a:buClr>
                <a:srgbClr val="000000"/>
              </a:buClr>
              <a:buSzPts val="1200"/>
              <a:buAutoNum type="alphaLcPeriod"/>
            </a:pPr>
            <a:r>
              <a:rPr lang="en" sz="1200">
                <a:solidFill>
                  <a:srgbClr val="000000"/>
                </a:solidFill>
              </a:rPr>
              <a:t>Model Export: Exported to ONNX for deployment</a:t>
            </a:r>
            <a:endParaRPr sz="1200">
              <a:solidFill>
                <a:srgbClr val="000000"/>
              </a:solidFill>
            </a:endParaRPr>
          </a:p>
          <a:p>
            <a:pPr indent="0" lvl="0" marL="457200" rtl="0" algn="l">
              <a:lnSpc>
                <a:spcPct val="150000"/>
              </a:lnSpc>
              <a:spcBef>
                <a:spcPts val="0"/>
              </a:spcBef>
              <a:spcAft>
                <a:spcPts val="0"/>
              </a:spcAft>
              <a:buNone/>
            </a:pPr>
            <a:r>
              <a:t/>
            </a:r>
            <a:endParaRPr sz="1200">
              <a:solidFill>
                <a:srgbClr val="000000"/>
              </a:solidFill>
            </a:endParaRPr>
          </a:p>
        </p:txBody>
      </p:sp>
      <p:pic>
        <p:nvPicPr>
          <p:cNvPr id="236" name="Google Shape;236;p26"/>
          <p:cNvPicPr preferRelativeResize="0"/>
          <p:nvPr/>
        </p:nvPicPr>
        <p:blipFill>
          <a:blip r:embed="rId3">
            <a:alphaModFix/>
          </a:blip>
          <a:stretch>
            <a:fillRect/>
          </a:stretch>
        </p:blipFill>
        <p:spPr>
          <a:xfrm>
            <a:off x="4717050" y="1083200"/>
            <a:ext cx="4162024" cy="1488550"/>
          </a:xfrm>
          <a:prstGeom prst="rect">
            <a:avLst/>
          </a:prstGeom>
          <a:noFill/>
          <a:ln cap="flat" cmpd="sng" w="9525">
            <a:solidFill>
              <a:schemeClr val="dk2"/>
            </a:solidFill>
            <a:prstDash val="solid"/>
            <a:round/>
            <a:headEnd len="sm" w="sm" type="none"/>
            <a:tailEnd len="sm" w="sm" type="none"/>
          </a:ln>
        </p:spPr>
      </p:pic>
      <p:pic>
        <p:nvPicPr>
          <p:cNvPr id="237" name="Google Shape;237;p26"/>
          <p:cNvPicPr preferRelativeResize="0"/>
          <p:nvPr/>
        </p:nvPicPr>
        <p:blipFill>
          <a:blip r:embed="rId4">
            <a:alphaModFix/>
          </a:blip>
          <a:stretch>
            <a:fillRect/>
          </a:stretch>
        </p:blipFill>
        <p:spPr>
          <a:xfrm>
            <a:off x="5225203" y="3133200"/>
            <a:ext cx="3145725" cy="1038075"/>
          </a:xfrm>
          <a:prstGeom prst="rect">
            <a:avLst/>
          </a:prstGeom>
          <a:noFill/>
          <a:ln cap="flat" cmpd="sng" w="9525">
            <a:solidFill>
              <a:schemeClr val="dk2"/>
            </a:solidFill>
            <a:prstDash val="solid"/>
            <a:round/>
            <a:headEnd len="sm" w="sm" type="none"/>
            <a:tailEnd len="sm" w="sm" type="none"/>
          </a:ln>
        </p:spPr>
      </p:pic>
      <p:sp>
        <p:nvSpPr>
          <p:cNvPr id="238" name="Google Shape;238;p2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819150" y="21595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Model Evaluation Metrics</a:t>
            </a:r>
            <a:endParaRPr b="1"/>
          </a:p>
        </p:txBody>
      </p:sp>
      <p:sp>
        <p:nvSpPr>
          <p:cNvPr id="244" name="Google Shape;244;p27"/>
          <p:cNvSpPr txBox="1"/>
          <p:nvPr>
            <p:ph idx="1" type="body"/>
          </p:nvPr>
        </p:nvSpPr>
        <p:spPr>
          <a:xfrm>
            <a:off x="819150" y="1170550"/>
            <a:ext cx="3897900" cy="343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rgbClr val="000000"/>
              </a:solidFill>
            </a:endParaRPr>
          </a:p>
          <a:p>
            <a:pPr indent="0" lvl="0" marL="457200" rtl="0" algn="l">
              <a:lnSpc>
                <a:spcPct val="150000"/>
              </a:lnSpc>
              <a:spcBef>
                <a:spcPts val="0"/>
              </a:spcBef>
              <a:spcAft>
                <a:spcPts val="0"/>
              </a:spcAft>
              <a:buNone/>
            </a:pPr>
            <a:r>
              <a:t/>
            </a:r>
            <a:endParaRPr sz="1200">
              <a:solidFill>
                <a:srgbClr val="000000"/>
              </a:solidFill>
            </a:endParaRPr>
          </a:p>
        </p:txBody>
      </p:sp>
      <p:pic>
        <p:nvPicPr>
          <p:cNvPr id="245" name="Google Shape;245;p27"/>
          <p:cNvPicPr preferRelativeResize="0"/>
          <p:nvPr/>
        </p:nvPicPr>
        <p:blipFill rotWithShape="1">
          <a:blip r:embed="rId3">
            <a:alphaModFix/>
          </a:blip>
          <a:srcRect b="-9" l="1797" r="1556" t="3344"/>
          <a:stretch/>
        </p:blipFill>
        <p:spPr>
          <a:xfrm>
            <a:off x="819150" y="1285875"/>
            <a:ext cx="3455976" cy="2937024"/>
          </a:xfrm>
          <a:prstGeom prst="rect">
            <a:avLst/>
          </a:prstGeom>
          <a:noFill/>
          <a:ln cap="flat" cmpd="sng" w="9525">
            <a:solidFill>
              <a:schemeClr val="dk2"/>
            </a:solidFill>
            <a:prstDash val="solid"/>
            <a:round/>
            <a:headEnd len="sm" w="sm" type="none"/>
            <a:tailEnd len="sm" w="sm" type="none"/>
          </a:ln>
        </p:spPr>
      </p:pic>
      <p:pic>
        <p:nvPicPr>
          <p:cNvPr id="246" name="Google Shape;246;p27"/>
          <p:cNvPicPr preferRelativeResize="0"/>
          <p:nvPr/>
        </p:nvPicPr>
        <p:blipFill rotWithShape="1">
          <a:blip r:embed="rId4">
            <a:alphaModFix/>
          </a:blip>
          <a:srcRect b="0" l="0" r="0" t="5096"/>
          <a:stretch/>
        </p:blipFill>
        <p:spPr>
          <a:xfrm>
            <a:off x="4341925" y="1285875"/>
            <a:ext cx="3832576" cy="2937026"/>
          </a:xfrm>
          <a:prstGeom prst="rect">
            <a:avLst/>
          </a:prstGeom>
          <a:noFill/>
          <a:ln cap="flat" cmpd="sng" w="9525">
            <a:solidFill>
              <a:schemeClr val="dk2"/>
            </a:solidFill>
            <a:prstDash val="solid"/>
            <a:round/>
            <a:headEnd len="sm" w="sm" type="none"/>
            <a:tailEnd len="sm" w="sm" type="none"/>
          </a:ln>
        </p:spPr>
      </p:pic>
      <p:sp>
        <p:nvSpPr>
          <p:cNvPr id="247" name="Google Shape;247;p27"/>
          <p:cNvSpPr txBox="1"/>
          <p:nvPr/>
        </p:nvSpPr>
        <p:spPr>
          <a:xfrm>
            <a:off x="1864500" y="4131050"/>
            <a:ext cx="136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Confusion Matrix</a:t>
            </a:r>
            <a:endParaRPr sz="1300">
              <a:solidFill>
                <a:schemeClr val="dk2"/>
              </a:solidFill>
              <a:latin typeface="Calibri"/>
              <a:ea typeface="Calibri"/>
              <a:cs typeface="Calibri"/>
              <a:sym typeface="Calibri"/>
            </a:endParaRPr>
          </a:p>
        </p:txBody>
      </p:sp>
      <p:sp>
        <p:nvSpPr>
          <p:cNvPr id="248" name="Google Shape;248;p27"/>
          <p:cNvSpPr txBox="1"/>
          <p:nvPr/>
        </p:nvSpPr>
        <p:spPr>
          <a:xfrm>
            <a:off x="5430219" y="4131050"/>
            <a:ext cx="1656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F1-Confidence Matrix</a:t>
            </a:r>
            <a:endParaRPr sz="1300">
              <a:solidFill>
                <a:schemeClr val="dk2"/>
              </a:solidFill>
              <a:latin typeface="Calibri"/>
              <a:ea typeface="Calibri"/>
              <a:cs typeface="Calibri"/>
              <a:sym typeface="Calibri"/>
            </a:endParaRPr>
          </a:p>
        </p:txBody>
      </p:sp>
      <p:sp>
        <p:nvSpPr>
          <p:cNvPr id="249" name="Google Shape;249;p2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819150" y="21595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Trends per Epoch</a:t>
            </a:r>
            <a:endParaRPr b="1"/>
          </a:p>
        </p:txBody>
      </p:sp>
      <p:sp>
        <p:nvSpPr>
          <p:cNvPr id="255" name="Google Shape;255;p28"/>
          <p:cNvSpPr txBox="1"/>
          <p:nvPr>
            <p:ph idx="1" type="body"/>
          </p:nvPr>
        </p:nvSpPr>
        <p:spPr>
          <a:xfrm>
            <a:off x="819150" y="1170550"/>
            <a:ext cx="3897900" cy="343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rgbClr val="000000"/>
              </a:solidFill>
            </a:endParaRPr>
          </a:p>
          <a:p>
            <a:pPr indent="0" lvl="0" marL="457200" rtl="0" algn="l">
              <a:lnSpc>
                <a:spcPct val="150000"/>
              </a:lnSpc>
              <a:spcBef>
                <a:spcPts val="0"/>
              </a:spcBef>
              <a:spcAft>
                <a:spcPts val="0"/>
              </a:spcAft>
              <a:buNone/>
            </a:pPr>
            <a:r>
              <a:t/>
            </a:r>
            <a:endParaRPr sz="1200">
              <a:solidFill>
                <a:srgbClr val="000000"/>
              </a:solidFill>
            </a:endParaRPr>
          </a:p>
        </p:txBody>
      </p:sp>
      <p:sp>
        <p:nvSpPr>
          <p:cNvPr id="256" name="Google Shape;256;p28"/>
          <p:cNvSpPr txBox="1"/>
          <p:nvPr/>
        </p:nvSpPr>
        <p:spPr>
          <a:xfrm>
            <a:off x="1626087" y="4131050"/>
            <a:ext cx="136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Confusion Matrix</a:t>
            </a:r>
            <a:endParaRPr sz="1300">
              <a:solidFill>
                <a:schemeClr val="dk2"/>
              </a:solidFill>
              <a:latin typeface="Calibri"/>
              <a:ea typeface="Calibri"/>
              <a:cs typeface="Calibri"/>
              <a:sym typeface="Calibri"/>
            </a:endParaRPr>
          </a:p>
        </p:txBody>
      </p:sp>
      <p:sp>
        <p:nvSpPr>
          <p:cNvPr id="257" name="Google Shape;257;p28"/>
          <p:cNvSpPr txBox="1"/>
          <p:nvPr/>
        </p:nvSpPr>
        <p:spPr>
          <a:xfrm>
            <a:off x="5720807" y="4131050"/>
            <a:ext cx="1656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F1-Confidence Matrix</a:t>
            </a:r>
            <a:endParaRPr sz="1300">
              <a:solidFill>
                <a:schemeClr val="dk2"/>
              </a:solidFill>
              <a:latin typeface="Calibri"/>
              <a:ea typeface="Calibri"/>
              <a:cs typeface="Calibri"/>
              <a:sym typeface="Calibri"/>
            </a:endParaRPr>
          </a:p>
        </p:txBody>
      </p:sp>
      <p:pic>
        <p:nvPicPr>
          <p:cNvPr id="258" name="Google Shape;258;p28"/>
          <p:cNvPicPr preferRelativeResize="0"/>
          <p:nvPr/>
        </p:nvPicPr>
        <p:blipFill>
          <a:blip r:embed="rId3">
            <a:alphaModFix/>
          </a:blip>
          <a:stretch>
            <a:fillRect/>
          </a:stretch>
        </p:blipFill>
        <p:spPr>
          <a:xfrm>
            <a:off x="626250" y="1127225"/>
            <a:ext cx="7873874" cy="3717699"/>
          </a:xfrm>
          <a:prstGeom prst="rect">
            <a:avLst/>
          </a:prstGeom>
          <a:noFill/>
          <a:ln cap="flat" cmpd="sng" w="9525">
            <a:solidFill>
              <a:schemeClr val="dk2"/>
            </a:solidFill>
            <a:prstDash val="solid"/>
            <a:round/>
            <a:headEnd len="sm" w="sm" type="none"/>
            <a:tailEnd len="sm" w="sm" type="none"/>
          </a:ln>
        </p:spPr>
      </p:pic>
      <p:sp>
        <p:nvSpPr>
          <p:cNvPr id="259" name="Google Shape;259;p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txBox="1"/>
          <p:nvPr>
            <p:ph type="title"/>
          </p:nvPr>
        </p:nvSpPr>
        <p:spPr>
          <a:xfrm>
            <a:off x="819150" y="215950"/>
            <a:ext cx="7505700" cy="954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Case Study: Maha Kumbh Mela (Slide 13-15)</a:t>
            </a:r>
            <a:endParaRPr b="1"/>
          </a:p>
        </p:txBody>
      </p:sp>
      <p:sp>
        <p:nvSpPr>
          <p:cNvPr id="265" name="Google Shape;265;p29"/>
          <p:cNvSpPr txBox="1"/>
          <p:nvPr>
            <p:ph idx="1" type="body"/>
          </p:nvPr>
        </p:nvSpPr>
        <p:spPr>
          <a:xfrm>
            <a:off x="894325" y="1411125"/>
            <a:ext cx="7505700" cy="3191400"/>
          </a:xfrm>
          <a:prstGeom prst="rect">
            <a:avLst/>
          </a:prstGeom>
        </p:spPr>
        <p:txBody>
          <a:bodyPr anchorCtr="0" anchor="t" bIns="91425" lIns="91425" spcFirstLastPara="1" rIns="91425" wrap="square" tIns="91425">
            <a:noAutofit/>
          </a:bodyPr>
          <a:lstStyle/>
          <a:p>
            <a:pPr indent="-304800" lvl="0" marL="457200" rtl="0" algn="l">
              <a:lnSpc>
                <a:spcPct val="105000"/>
              </a:lnSpc>
              <a:spcBef>
                <a:spcPts val="0"/>
              </a:spcBef>
              <a:spcAft>
                <a:spcPts val="0"/>
              </a:spcAft>
              <a:buClr>
                <a:srgbClr val="000000"/>
              </a:buClr>
              <a:buSzPts val="1200"/>
              <a:buAutoNum type="arabicPeriod"/>
            </a:pPr>
            <a:r>
              <a:rPr lang="en" sz="1200">
                <a:solidFill>
                  <a:srgbClr val="000000"/>
                </a:solidFill>
              </a:rPr>
              <a:t>Large-scale gatherings like the Maha Kumbh Mela face threats from unauthorized drones.</a:t>
            </a:r>
            <a:endParaRPr sz="1200">
              <a:solidFill>
                <a:srgbClr val="000000"/>
              </a:solidFill>
            </a:endParaRPr>
          </a:p>
          <a:p>
            <a:pPr indent="-304800" lvl="0" marL="457200" rtl="0" algn="l">
              <a:lnSpc>
                <a:spcPct val="105000"/>
              </a:lnSpc>
              <a:spcBef>
                <a:spcPts val="0"/>
              </a:spcBef>
              <a:spcAft>
                <a:spcPts val="0"/>
              </a:spcAft>
              <a:buClr>
                <a:srgbClr val="000000"/>
              </a:buClr>
              <a:buSzPts val="1200"/>
              <a:buAutoNum type="arabicPeriod"/>
            </a:pPr>
            <a:r>
              <a:rPr lang="en" sz="1200">
                <a:solidFill>
                  <a:srgbClr val="000000"/>
                </a:solidFill>
              </a:rPr>
              <a:t>Need for real-time detection in no-fly zones to ensure public safety.</a:t>
            </a:r>
            <a:endParaRPr sz="1200">
              <a:solidFill>
                <a:srgbClr val="000000"/>
              </a:solidFill>
            </a:endParaRPr>
          </a:p>
          <a:p>
            <a:pPr indent="-304800" lvl="0" marL="457200" rtl="0" algn="l">
              <a:lnSpc>
                <a:spcPct val="105000"/>
              </a:lnSpc>
              <a:spcBef>
                <a:spcPts val="0"/>
              </a:spcBef>
              <a:spcAft>
                <a:spcPts val="0"/>
              </a:spcAft>
              <a:buClr>
                <a:srgbClr val="000000"/>
              </a:buClr>
              <a:buSzPts val="1200"/>
              <a:buAutoNum type="arabicPeriod"/>
            </a:pPr>
            <a:r>
              <a:rPr lang="en" sz="1200">
                <a:solidFill>
                  <a:srgbClr val="000000"/>
                </a:solidFill>
              </a:rPr>
              <a:t>Large noise due to dense population.</a:t>
            </a:r>
            <a:endParaRPr sz="1200">
              <a:solidFill>
                <a:srgbClr val="000000"/>
              </a:solidFill>
            </a:endParaRPr>
          </a:p>
          <a:p>
            <a:pPr indent="-304800" lvl="0" marL="457200" rtl="0" algn="l">
              <a:lnSpc>
                <a:spcPct val="105000"/>
              </a:lnSpc>
              <a:spcBef>
                <a:spcPts val="0"/>
              </a:spcBef>
              <a:spcAft>
                <a:spcPts val="0"/>
              </a:spcAft>
              <a:buClr>
                <a:srgbClr val="000000"/>
              </a:buClr>
              <a:buSzPts val="1200"/>
              <a:buAutoNum type="arabicPeriod"/>
            </a:pPr>
            <a:r>
              <a:rPr lang="en" sz="1200">
                <a:solidFill>
                  <a:srgbClr val="000000"/>
                </a:solidFill>
              </a:rPr>
              <a:t>Temporary requirement of surveillance.</a:t>
            </a:r>
            <a:endParaRPr sz="1200">
              <a:solidFill>
                <a:srgbClr val="000000"/>
              </a:solidFill>
            </a:endParaRPr>
          </a:p>
          <a:p>
            <a:pPr indent="-304800" lvl="0" marL="457200" rtl="0" algn="l">
              <a:lnSpc>
                <a:spcPct val="105000"/>
              </a:lnSpc>
              <a:spcBef>
                <a:spcPts val="0"/>
              </a:spcBef>
              <a:spcAft>
                <a:spcPts val="0"/>
              </a:spcAft>
              <a:buClr>
                <a:srgbClr val="000000"/>
              </a:buClr>
              <a:buSzPts val="1200"/>
              <a:buAutoNum type="arabicPeriod"/>
            </a:pPr>
            <a:r>
              <a:rPr lang="en" sz="1200">
                <a:solidFill>
                  <a:srgbClr val="000000"/>
                </a:solidFill>
              </a:rPr>
              <a:t>Climate conditions: Winter season (January-March)</a:t>
            </a:r>
            <a:endParaRPr sz="1200">
              <a:solidFill>
                <a:srgbClr val="000000"/>
              </a:solidFill>
            </a:endParaRPr>
          </a:p>
          <a:p>
            <a:pPr indent="-304800" lvl="0" marL="457200" rtl="0" algn="l">
              <a:lnSpc>
                <a:spcPct val="105000"/>
              </a:lnSpc>
              <a:spcBef>
                <a:spcPts val="0"/>
              </a:spcBef>
              <a:spcAft>
                <a:spcPts val="0"/>
              </a:spcAft>
              <a:buClr>
                <a:srgbClr val="000000"/>
              </a:buClr>
              <a:buSzPts val="1200"/>
              <a:buFont typeface="Calibri"/>
              <a:buChar char="●"/>
            </a:pPr>
            <a:r>
              <a:rPr lang="en" sz="1200">
                <a:solidFill>
                  <a:srgbClr val="000000"/>
                </a:solidFill>
              </a:rPr>
              <a:t>Temperature range: 8°C to 25°C</a:t>
            </a:r>
            <a:endParaRPr sz="1200">
              <a:solidFill>
                <a:srgbClr val="000000"/>
              </a:solidFill>
            </a:endParaRPr>
          </a:p>
          <a:p>
            <a:pPr indent="-304800" lvl="0" marL="457200" rtl="0" algn="l">
              <a:lnSpc>
                <a:spcPct val="105000"/>
              </a:lnSpc>
              <a:spcBef>
                <a:spcPts val="0"/>
              </a:spcBef>
              <a:spcAft>
                <a:spcPts val="0"/>
              </a:spcAft>
              <a:buClr>
                <a:srgbClr val="000000"/>
              </a:buClr>
              <a:buSzPts val="1200"/>
              <a:buFont typeface="Calibri"/>
              <a:buChar char="●"/>
            </a:pPr>
            <a:r>
              <a:rPr lang="en" sz="1200">
                <a:solidFill>
                  <a:srgbClr val="000000"/>
                </a:solidFill>
              </a:rPr>
              <a:t>Possible low visibility conditions</a:t>
            </a:r>
            <a:endParaRPr sz="1200">
              <a:solidFill>
                <a:srgbClr val="000000"/>
              </a:solidFill>
            </a:endParaRPr>
          </a:p>
          <a:p>
            <a:pPr indent="0" lvl="0" marL="0" rtl="0" algn="l">
              <a:lnSpc>
                <a:spcPct val="105000"/>
              </a:lnSpc>
              <a:spcBef>
                <a:spcPts val="1200"/>
              </a:spcBef>
              <a:spcAft>
                <a:spcPts val="0"/>
              </a:spcAft>
              <a:buNone/>
            </a:pPr>
            <a:r>
              <a:rPr lang="en" sz="1200">
                <a:solidFill>
                  <a:srgbClr val="000000"/>
                </a:solidFill>
              </a:rPr>
              <a:t>Hence, IR based image processing surveillance system will be most appropriate.</a:t>
            </a:r>
            <a:endParaRPr sz="1200">
              <a:solidFill>
                <a:srgbClr val="000000"/>
              </a:solidFill>
            </a:endParaRPr>
          </a:p>
          <a:p>
            <a:pPr indent="0" lvl="0" marL="0" rtl="0" algn="l">
              <a:lnSpc>
                <a:spcPct val="105000"/>
              </a:lnSpc>
              <a:spcBef>
                <a:spcPts val="1200"/>
              </a:spcBef>
              <a:spcAft>
                <a:spcPts val="0"/>
              </a:spcAft>
              <a:buNone/>
            </a:pPr>
            <a:r>
              <a:t/>
            </a:r>
            <a:endParaRPr sz="1200">
              <a:solidFill>
                <a:srgbClr val="595959"/>
              </a:solidFill>
            </a:endParaRPr>
          </a:p>
          <a:p>
            <a:pPr indent="0" lvl="0" marL="0" rtl="0" algn="l">
              <a:lnSpc>
                <a:spcPct val="150000"/>
              </a:lnSpc>
              <a:spcBef>
                <a:spcPts val="1200"/>
              </a:spcBef>
              <a:spcAft>
                <a:spcPts val="0"/>
              </a:spcAft>
              <a:buNone/>
            </a:pPr>
            <a:r>
              <a:t/>
            </a:r>
            <a:endParaRPr sz="1200">
              <a:solidFill>
                <a:srgbClr val="000000"/>
              </a:solidFill>
            </a:endParaRPr>
          </a:p>
        </p:txBody>
      </p:sp>
      <p:sp>
        <p:nvSpPr>
          <p:cNvPr id="266" name="Google Shape;266;p2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819150" y="21595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Maha Kumbh Mela Deployment Diagram</a:t>
            </a:r>
            <a:endParaRPr b="1"/>
          </a:p>
        </p:txBody>
      </p:sp>
      <p:sp>
        <p:nvSpPr>
          <p:cNvPr id="272" name="Google Shape;272;p30"/>
          <p:cNvSpPr txBox="1"/>
          <p:nvPr>
            <p:ph idx="1" type="body"/>
          </p:nvPr>
        </p:nvSpPr>
        <p:spPr>
          <a:xfrm>
            <a:off x="819150" y="1170550"/>
            <a:ext cx="3897900" cy="343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rgbClr val="000000"/>
              </a:solidFill>
            </a:endParaRPr>
          </a:p>
          <a:p>
            <a:pPr indent="0" lvl="0" marL="457200" rtl="0" algn="l">
              <a:lnSpc>
                <a:spcPct val="150000"/>
              </a:lnSpc>
              <a:spcBef>
                <a:spcPts val="0"/>
              </a:spcBef>
              <a:spcAft>
                <a:spcPts val="0"/>
              </a:spcAft>
              <a:buNone/>
            </a:pPr>
            <a:r>
              <a:t/>
            </a:r>
            <a:endParaRPr sz="1200">
              <a:solidFill>
                <a:srgbClr val="000000"/>
              </a:solidFill>
            </a:endParaRPr>
          </a:p>
        </p:txBody>
      </p:sp>
      <p:sp>
        <p:nvSpPr>
          <p:cNvPr id="273" name="Google Shape;273;p30"/>
          <p:cNvSpPr txBox="1"/>
          <p:nvPr/>
        </p:nvSpPr>
        <p:spPr>
          <a:xfrm>
            <a:off x="1864500" y="4131050"/>
            <a:ext cx="136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Confusion Matrix</a:t>
            </a:r>
            <a:endParaRPr sz="1300">
              <a:solidFill>
                <a:schemeClr val="dk2"/>
              </a:solidFill>
              <a:latin typeface="Calibri"/>
              <a:ea typeface="Calibri"/>
              <a:cs typeface="Calibri"/>
              <a:sym typeface="Calibri"/>
            </a:endParaRPr>
          </a:p>
        </p:txBody>
      </p:sp>
      <p:sp>
        <p:nvSpPr>
          <p:cNvPr id="274" name="Google Shape;274;p30"/>
          <p:cNvSpPr txBox="1"/>
          <p:nvPr/>
        </p:nvSpPr>
        <p:spPr>
          <a:xfrm>
            <a:off x="5430219" y="4131050"/>
            <a:ext cx="1656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F1-Confidence Matrix</a:t>
            </a:r>
            <a:endParaRPr sz="1300">
              <a:solidFill>
                <a:schemeClr val="dk2"/>
              </a:solidFill>
              <a:latin typeface="Calibri"/>
              <a:ea typeface="Calibri"/>
              <a:cs typeface="Calibri"/>
              <a:sym typeface="Calibri"/>
            </a:endParaRPr>
          </a:p>
        </p:txBody>
      </p:sp>
      <p:pic>
        <p:nvPicPr>
          <p:cNvPr id="275" name="Google Shape;275;p30"/>
          <p:cNvPicPr preferRelativeResize="0"/>
          <p:nvPr/>
        </p:nvPicPr>
        <p:blipFill rotWithShape="1">
          <a:blip r:embed="rId3">
            <a:alphaModFix/>
          </a:blip>
          <a:srcRect b="274" l="960" r="0" t="1705"/>
          <a:stretch/>
        </p:blipFill>
        <p:spPr>
          <a:xfrm>
            <a:off x="951875" y="1170550"/>
            <a:ext cx="7372975" cy="3326075"/>
          </a:xfrm>
          <a:prstGeom prst="rect">
            <a:avLst/>
          </a:prstGeom>
          <a:noFill/>
          <a:ln cap="flat" cmpd="sng" w="9525">
            <a:solidFill>
              <a:srgbClr val="000000"/>
            </a:solidFill>
            <a:prstDash val="solid"/>
            <a:round/>
            <a:headEnd len="sm" w="sm" type="none"/>
            <a:tailEnd len="sm" w="sm" type="none"/>
          </a:ln>
        </p:spPr>
      </p:pic>
      <p:sp>
        <p:nvSpPr>
          <p:cNvPr id="276" name="Google Shape;276;p3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819150" y="21595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Individual Station</a:t>
            </a:r>
            <a:endParaRPr b="1"/>
          </a:p>
        </p:txBody>
      </p:sp>
      <p:pic>
        <p:nvPicPr>
          <p:cNvPr id="282" name="Google Shape;282;p31"/>
          <p:cNvPicPr preferRelativeResize="0"/>
          <p:nvPr/>
        </p:nvPicPr>
        <p:blipFill>
          <a:blip r:embed="rId3">
            <a:alphaModFix/>
          </a:blip>
          <a:stretch>
            <a:fillRect/>
          </a:stretch>
        </p:blipFill>
        <p:spPr>
          <a:xfrm>
            <a:off x="939950" y="1060425"/>
            <a:ext cx="7426574" cy="3824225"/>
          </a:xfrm>
          <a:prstGeom prst="rect">
            <a:avLst/>
          </a:prstGeom>
          <a:noFill/>
          <a:ln>
            <a:noFill/>
          </a:ln>
        </p:spPr>
      </p:pic>
      <p:sp>
        <p:nvSpPr>
          <p:cNvPr id="283" name="Google Shape;283;p3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4"/>
          <p:cNvSpPr txBox="1"/>
          <p:nvPr>
            <p:ph idx="1" type="body"/>
          </p:nvPr>
        </p:nvSpPr>
        <p:spPr>
          <a:xfrm>
            <a:off x="819150" y="1152475"/>
            <a:ext cx="3753000" cy="141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t>The rapid adoption of drones in various domains, from recreational use to military applications, has brought both opportunities and challenges. Although drones offer remarkable benefits, their potential misuse has raised significant security concerns. </a:t>
            </a:r>
            <a:endParaRPr sz="1200"/>
          </a:p>
        </p:txBody>
      </p:sp>
      <p:sp>
        <p:nvSpPr>
          <p:cNvPr id="138" name="Google Shape;138;p14"/>
          <p:cNvSpPr txBox="1"/>
          <p:nvPr>
            <p:ph type="title"/>
          </p:nvPr>
        </p:nvSpPr>
        <p:spPr>
          <a:xfrm>
            <a:off x="819150" y="197875"/>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Introduction</a:t>
            </a:r>
            <a:endParaRPr b="1"/>
          </a:p>
        </p:txBody>
      </p:sp>
      <p:pic>
        <p:nvPicPr>
          <p:cNvPr id="139" name="Google Shape;139;p14"/>
          <p:cNvPicPr preferRelativeResize="0"/>
          <p:nvPr/>
        </p:nvPicPr>
        <p:blipFill>
          <a:blip r:embed="rId3">
            <a:alphaModFix/>
          </a:blip>
          <a:stretch>
            <a:fillRect/>
          </a:stretch>
        </p:blipFill>
        <p:spPr>
          <a:xfrm>
            <a:off x="819150" y="2463874"/>
            <a:ext cx="3471299" cy="1952594"/>
          </a:xfrm>
          <a:prstGeom prst="rect">
            <a:avLst/>
          </a:prstGeom>
          <a:noFill/>
          <a:ln>
            <a:noFill/>
          </a:ln>
        </p:spPr>
      </p:pic>
      <p:sp>
        <p:nvSpPr>
          <p:cNvPr id="140" name="Google Shape;140;p14"/>
          <p:cNvSpPr txBox="1"/>
          <p:nvPr>
            <p:ph idx="1" type="body"/>
          </p:nvPr>
        </p:nvSpPr>
        <p:spPr>
          <a:xfrm>
            <a:off x="4572000" y="1152475"/>
            <a:ext cx="4034400" cy="34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issues include:</a:t>
            </a:r>
            <a:endParaRPr sz="1200"/>
          </a:p>
          <a:p>
            <a:pPr indent="-304800" lvl="0" marL="457200" rtl="0" algn="l">
              <a:lnSpc>
                <a:spcPct val="150000"/>
              </a:lnSpc>
              <a:spcBef>
                <a:spcPts val="0"/>
              </a:spcBef>
              <a:spcAft>
                <a:spcPts val="0"/>
              </a:spcAft>
              <a:buSzPts val="1200"/>
              <a:buAutoNum type="arabicPeriod"/>
            </a:pPr>
            <a:r>
              <a:rPr lang="en" sz="1200"/>
              <a:t>Privacy Invasion: Privacy of individuals is breached through ‘lock-on’ footage captured by drones mounted with cameras.</a:t>
            </a:r>
            <a:endParaRPr sz="1200"/>
          </a:p>
          <a:p>
            <a:pPr indent="-304800" lvl="0" marL="457200" rtl="0" algn="l">
              <a:lnSpc>
                <a:spcPct val="150000"/>
              </a:lnSpc>
              <a:spcBef>
                <a:spcPts val="0"/>
              </a:spcBef>
              <a:spcAft>
                <a:spcPts val="0"/>
              </a:spcAft>
              <a:buSzPts val="1200"/>
              <a:buAutoNum type="arabicPeriod"/>
            </a:pPr>
            <a:r>
              <a:rPr lang="en" sz="1200"/>
              <a:t>Hostile Utilization: Enemy formations can use drones as Surveillance devices to get crucial information.</a:t>
            </a:r>
            <a:endParaRPr sz="1200"/>
          </a:p>
          <a:p>
            <a:pPr indent="-304800" lvl="0" marL="457200" rtl="0" algn="l">
              <a:lnSpc>
                <a:spcPct val="150000"/>
              </a:lnSpc>
              <a:spcBef>
                <a:spcPts val="0"/>
              </a:spcBef>
              <a:spcAft>
                <a:spcPts val="0"/>
              </a:spcAft>
              <a:buSzPts val="1200"/>
              <a:buAutoNum type="arabicPeriod"/>
            </a:pPr>
            <a:r>
              <a:rPr lang="en" sz="1200"/>
              <a:t>Delivery Risk of Pay Loads: Drones can be used to deliver poisonous materials/snakes for the purpose of terror attacks.</a:t>
            </a:r>
            <a:endParaRPr sz="1200"/>
          </a:p>
          <a:p>
            <a:pPr indent="-304800" lvl="0" marL="457200" rtl="0" algn="l">
              <a:lnSpc>
                <a:spcPct val="150000"/>
              </a:lnSpc>
              <a:spcBef>
                <a:spcPts val="0"/>
              </a:spcBef>
              <a:spcAft>
                <a:spcPts val="0"/>
              </a:spcAft>
              <a:buSzPts val="1200"/>
              <a:buAutoNum type="arabicPeriod"/>
            </a:pPr>
            <a:r>
              <a:rPr lang="en" sz="1200"/>
              <a:t>Interference of Space: Uninvited Drones may bypass or interfere with the drones’ operators that are approved such as rescue units.</a:t>
            </a:r>
            <a:endParaRPr sz="1200"/>
          </a:p>
          <a:p>
            <a:pPr indent="0" lvl="0" marL="0" rtl="0" algn="l">
              <a:spcBef>
                <a:spcPts val="0"/>
              </a:spcBef>
              <a:spcAft>
                <a:spcPts val="0"/>
              </a:spcAft>
              <a:buNone/>
            </a:pPr>
            <a:r>
              <a:t/>
            </a:r>
            <a:endParaRPr sz="1200"/>
          </a:p>
        </p:txBody>
      </p:sp>
      <p:sp>
        <p:nvSpPr>
          <p:cNvPr id="141" name="Google Shape;141;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819150" y="21595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Future Scope</a:t>
            </a:r>
            <a:endParaRPr b="1"/>
          </a:p>
        </p:txBody>
      </p:sp>
      <p:sp>
        <p:nvSpPr>
          <p:cNvPr id="289" name="Google Shape;289;p32"/>
          <p:cNvSpPr txBox="1"/>
          <p:nvPr>
            <p:ph idx="1" type="body"/>
          </p:nvPr>
        </p:nvSpPr>
        <p:spPr>
          <a:xfrm>
            <a:off x="894325" y="1411125"/>
            <a:ext cx="7505700" cy="31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Arial"/>
                <a:ea typeface="Arial"/>
                <a:cs typeface="Arial"/>
                <a:sym typeface="Arial"/>
              </a:rPr>
              <a:t>The following actions can be taken in order to increase the accuracy, scalability and ease of </a:t>
            </a:r>
            <a:r>
              <a:rPr lang="en" sz="1200">
                <a:solidFill>
                  <a:srgbClr val="000000"/>
                </a:solidFill>
                <a:latin typeface="Arial"/>
                <a:ea typeface="Arial"/>
                <a:cs typeface="Arial"/>
                <a:sym typeface="Arial"/>
              </a:rPr>
              <a:t>maintenance</a:t>
            </a: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Deployment of Camera on Drone</a:t>
            </a:r>
            <a:r>
              <a:rPr lang="en" sz="1200">
                <a:solidFill>
                  <a:srgbClr val="000000"/>
                </a:solidFill>
                <a:latin typeface="Arial"/>
                <a:ea typeface="Arial"/>
                <a:cs typeface="Arial"/>
                <a:sym typeface="Arial"/>
              </a:rPr>
              <a:t> - as per proposed model, the camera is mounted on the ground, by deploying it on the drone, we can increase the coverage and decrease the number of drones. Also if confidence is less, drone can move closer to the object to detect it more precisely.</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Cloud Computing for Drone Detection </a:t>
            </a:r>
            <a:r>
              <a:rPr lang="en" sz="1200">
                <a:solidFill>
                  <a:srgbClr val="000000"/>
                </a:solidFill>
                <a:latin typeface="Arial"/>
                <a:ea typeface="Arial"/>
                <a:cs typeface="Arial"/>
                <a:sym typeface="Arial"/>
              </a:rPr>
              <a:t>- instead of having the raspberry pi mounted with the camera we can integrate the camera to cloud.</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AI based Trajectory Prediction and Multi-Object Tracking</a:t>
            </a:r>
            <a:r>
              <a:rPr lang="en" sz="1200">
                <a:solidFill>
                  <a:srgbClr val="000000"/>
                </a:solidFill>
                <a:latin typeface="Arial"/>
                <a:ea typeface="Arial"/>
                <a:cs typeface="Arial"/>
                <a:sym typeface="Arial"/>
              </a:rPr>
              <a:t> - Useful to predict the trajectory of the moving drone so that decisions can be taken according to the current location.</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Integration of Camera taking Visual range images with IR camera </a:t>
            </a:r>
            <a:r>
              <a:rPr lang="en" sz="1200">
                <a:solidFill>
                  <a:srgbClr val="000000"/>
                </a:solidFill>
                <a:latin typeface="Arial"/>
                <a:ea typeface="Arial"/>
                <a:cs typeface="Arial"/>
                <a:sym typeface="Arial"/>
              </a:rPr>
              <a:t>- The accuracy of prediction will increase upon integrating both the images and then classifying them.</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rgbClr val="000000"/>
              </a:solidFill>
            </a:endParaRPr>
          </a:p>
        </p:txBody>
      </p:sp>
      <p:sp>
        <p:nvSpPr>
          <p:cNvPr id="290" name="Google Shape;290;p3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3482850" y="2257800"/>
            <a:ext cx="2178300" cy="627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Thank you!</a:t>
            </a:r>
            <a:endParaRPr b="1"/>
          </a:p>
        </p:txBody>
      </p:sp>
      <p:pic>
        <p:nvPicPr>
          <p:cNvPr id="296" name="Google Shape;296;p33"/>
          <p:cNvPicPr preferRelativeResize="0"/>
          <p:nvPr/>
        </p:nvPicPr>
        <p:blipFill>
          <a:blip r:embed="rId3">
            <a:alphaModFix/>
          </a:blip>
          <a:stretch>
            <a:fillRect/>
          </a:stretch>
        </p:blipFill>
        <p:spPr>
          <a:xfrm>
            <a:off x="2180812" y="879587"/>
            <a:ext cx="4782376" cy="3384325"/>
          </a:xfrm>
          <a:prstGeom prst="rect">
            <a:avLst/>
          </a:prstGeom>
          <a:noFill/>
          <a:ln>
            <a:noFill/>
          </a:ln>
        </p:spPr>
      </p:pic>
      <p:sp>
        <p:nvSpPr>
          <p:cNvPr id="297" name="Google Shape;297;p3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819150" y="22995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Background to Problem Statement</a:t>
            </a:r>
            <a:endParaRPr b="1"/>
          </a:p>
        </p:txBody>
      </p:sp>
      <p:sp>
        <p:nvSpPr>
          <p:cNvPr id="147" name="Google Shape;147;p15"/>
          <p:cNvSpPr txBox="1"/>
          <p:nvPr>
            <p:ph idx="1" type="body"/>
          </p:nvPr>
        </p:nvSpPr>
        <p:spPr>
          <a:xfrm>
            <a:off x="819150" y="1116150"/>
            <a:ext cx="7505700" cy="33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Invasive unmanned aerial vehicles (UAVs) make big public gatherings vulnerable, such as Maha Kumbh Mela celebrations held annually, which has the potential to attract millions of participants from various parts of India.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issues include:</a:t>
            </a:r>
            <a:endParaRPr sz="1200"/>
          </a:p>
          <a:p>
            <a:pPr indent="-304800" lvl="0" marL="457200" rtl="0" algn="l">
              <a:lnSpc>
                <a:spcPct val="150000"/>
              </a:lnSpc>
              <a:spcBef>
                <a:spcPts val="0"/>
              </a:spcBef>
              <a:spcAft>
                <a:spcPts val="0"/>
              </a:spcAft>
              <a:buSzPts val="1200"/>
              <a:buAutoNum type="arabicPeriod"/>
            </a:pPr>
            <a:r>
              <a:rPr lang="en" sz="1200"/>
              <a:t>Privacy Invasion: Privacy of individuals is breached through ‘lock-on’ footage captured by drones mounted with cameras.</a:t>
            </a:r>
            <a:endParaRPr sz="1200"/>
          </a:p>
          <a:p>
            <a:pPr indent="-304800" lvl="0" marL="457200" rtl="0" algn="l">
              <a:lnSpc>
                <a:spcPct val="150000"/>
              </a:lnSpc>
              <a:spcBef>
                <a:spcPts val="0"/>
              </a:spcBef>
              <a:spcAft>
                <a:spcPts val="0"/>
              </a:spcAft>
              <a:buSzPts val="1200"/>
              <a:buAutoNum type="arabicPeriod"/>
            </a:pPr>
            <a:r>
              <a:rPr lang="en" sz="1200"/>
              <a:t>Hostile Utilization: Enemy formations can use drones as Surveillance devices to get crucial information.</a:t>
            </a:r>
            <a:endParaRPr sz="1200"/>
          </a:p>
          <a:p>
            <a:pPr indent="-304800" lvl="0" marL="457200" rtl="0" algn="l">
              <a:lnSpc>
                <a:spcPct val="150000"/>
              </a:lnSpc>
              <a:spcBef>
                <a:spcPts val="0"/>
              </a:spcBef>
              <a:spcAft>
                <a:spcPts val="0"/>
              </a:spcAft>
              <a:buSzPts val="1200"/>
              <a:buAutoNum type="arabicPeriod"/>
            </a:pPr>
            <a:r>
              <a:rPr lang="en" sz="1200"/>
              <a:t>Delivery Risk of Pay Loads: Drones can be used to deliver poisonous materials/snakes for the purpose of terror attacks.</a:t>
            </a:r>
            <a:endParaRPr sz="1200"/>
          </a:p>
          <a:p>
            <a:pPr indent="-304800" lvl="0" marL="457200" rtl="0" algn="l">
              <a:lnSpc>
                <a:spcPct val="150000"/>
              </a:lnSpc>
              <a:spcBef>
                <a:spcPts val="0"/>
              </a:spcBef>
              <a:spcAft>
                <a:spcPts val="0"/>
              </a:spcAft>
              <a:buSzPts val="1200"/>
              <a:buAutoNum type="arabicPeriod"/>
            </a:pPr>
            <a:r>
              <a:rPr lang="en" sz="1200"/>
              <a:t>Interference of Space: Uninvited Drones may bypass or interfere with the drones’ operators that are approved such as rescue units.</a:t>
            </a:r>
            <a:endParaRPr sz="1200"/>
          </a:p>
          <a:p>
            <a:pPr indent="0" lvl="0" marL="0" rtl="0" algn="l">
              <a:spcBef>
                <a:spcPts val="0"/>
              </a:spcBef>
              <a:spcAft>
                <a:spcPts val="0"/>
              </a:spcAft>
              <a:buNone/>
            </a:pPr>
            <a:r>
              <a:rPr lang="en" sz="1200"/>
              <a:t>The safety of the airspace over large clusters of human beings for example the Maha Kumbh Mela is essential to ensure that catastrophes do not occur, privacy is maintained as well as the order.</a:t>
            </a:r>
            <a:endParaRPr sz="1200"/>
          </a:p>
          <a:p>
            <a:pPr indent="0" lvl="0" marL="0" rtl="0" algn="l">
              <a:lnSpc>
                <a:spcPct val="150000"/>
              </a:lnSpc>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just">
              <a:spcBef>
                <a:spcPts val="0"/>
              </a:spcBef>
              <a:spcAft>
                <a:spcPts val="1200"/>
              </a:spcAft>
              <a:buNone/>
            </a:pPr>
            <a:r>
              <a:t/>
            </a:r>
            <a:endParaRPr sz="1200"/>
          </a:p>
        </p:txBody>
      </p:sp>
      <p:sp>
        <p:nvSpPr>
          <p:cNvPr id="148" name="Google Shape;148;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819150" y="24005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Objective</a:t>
            </a:r>
            <a:endParaRPr b="1"/>
          </a:p>
        </p:txBody>
      </p:sp>
      <p:sp>
        <p:nvSpPr>
          <p:cNvPr id="154" name="Google Shape;154;p16"/>
          <p:cNvSpPr txBox="1"/>
          <p:nvPr>
            <p:ph idx="1" type="body"/>
          </p:nvPr>
        </p:nvSpPr>
        <p:spPr>
          <a:xfrm>
            <a:off x="819150" y="13477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project aims to create an IR-based UAV detection system. Advanced image processing and machine learning techniques are utilized in the system. </a:t>
            </a:r>
            <a:endParaRPr sz="1200"/>
          </a:p>
          <a:p>
            <a:pPr indent="0" lvl="0" marL="0" rtl="0" algn="l">
              <a:spcBef>
                <a:spcPts val="0"/>
              </a:spcBef>
              <a:spcAft>
                <a:spcPts val="0"/>
              </a:spcAft>
              <a:buNone/>
            </a:pPr>
            <a:r>
              <a:t/>
            </a:r>
            <a:endParaRPr sz="1200"/>
          </a:p>
          <a:p>
            <a:pPr indent="0" lvl="0" marL="0" rtl="0" algn="l">
              <a:lnSpc>
                <a:spcPct val="150000"/>
              </a:lnSpc>
              <a:spcBef>
                <a:spcPts val="0"/>
              </a:spcBef>
              <a:spcAft>
                <a:spcPts val="0"/>
              </a:spcAft>
              <a:buClr>
                <a:schemeClr val="dk1"/>
              </a:buClr>
              <a:buSzPts val="1100"/>
              <a:buFont typeface="Arial"/>
              <a:buNone/>
            </a:pPr>
            <a:r>
              <a:rPr lang="en" sz="1200"/>
              <a:t>Its key objectives are:</a:t>
            </a:r>
            <a:endParaRPr sz="1200"/>
          </a:p>
          <a:p>
            <a:pPr indent="-304800" lvl="0" marL="457200" rtl="0" algn="l">
              <a:lnSpc>
                <a:spcPct val="150000"/>
              </a:lnSpc>
              <a:spcBef>
                <a:spcPts val="0"/>
              </a:spcBef>
              <a:spcAft>
                <a:spcPts val="0"/>
              </a:spcAft>
              <a:buSzPts val="1200"/>
              <a:buChar char="●"/>
            </a:pPr>
            <a:r>
              <a:rPr lang="en" sz="1200"/>
              <a:t>Correct Classification: Distinguish UAVs from birds or any other flying objects.</a:t>
            </a:r>
            <a:endParaRPr sz="1200"/>
          </a:p>
          <a:p>
            <a:pPr indent="-304800" lvl="0" marL="457200" rtl="0" algn="l">
              <a:lnSpc>
                <a:spcPct val="150000"/>
              </a:lnSpc>
              <a:spcBef>
                <a:spcPts val="0"/>
              </a:spcBef>
              <a:spcAft>
                <a:spcPts val="0"/>
              </a:spcAft>
              <a:buSzPts val="1200"/>
              <a:buChar char="●"/>
            </a:pPr>
            <a:r>
              <a:rPr lang="en" sz="1200"/>
              <a:t>Real-time Alert: Notify security teams for immediate response.</a:t>
            </a:r>
            <a:endParaRPr sz="1200"/>
          </a:p>
          <a:p>
            <a:pPr indent="-304800" lvl="0" marL="457200" rtl="0" algn="l">
              <a:lnSpc>
                <a:spcPct val="150000"/>
              </a:lnSpc>
              <a:spcBef>
                <a:spcPts val="0"/>
              </a:spcBef>
              <a:spcAft>
                <a:spcPts val="0"/>
              </a:spcAft>
              <a:buSzPts val="1200"/>
              <a:buChar char="●"/>
            </a:pPr>
            <a:r>
              <a:rPr lang="en" sz="1200"/>
              <a:t>High-Risk Event No-fly Zone Security: Secure no-go zones during high-risk events. This will maintain public safety.</a:t>
            </a:r>
            <a:endParaRPr sz="1200"/>
          </a:p>
          <a:p>
            <a:pPr indent="0" lvl="0" marL="0" rtl="0" algn="l">
              <a:spcBef>
                <a:spcPts val="0"/>
              </a:spcBef>
              <a:spcAft>
                <a:spcPts val="0"/>
              </a:spcAft>
              <a:buClr>
                <a:schemeClr val="dk1"/>
              </a:buClr>
              <a:buSzPts val="1100"/>
              <a:buFont typeface="Arial"/>
              <a:buNone/>
            </a:pPr>
            <a:r>
              <a:rPr lang="en" sz="1200"/>
              <a:t>IR-based detection, combined with AI-driven classification models, provides a scalable and cost-effective solution, especially for high-security events like the Maha Kumbh.</a:t>
            </a:r>
            <a:endParaRPr sz="1200"/>
          </a:p>
          <a:p>
            <a:pPr indent="0" lvl="0" marL="0" rtl="0" algn="l">
              <a:lnSpc>
                <a:spcPct val="150000"/>
              </a:lnSpc>
              <a:spcBef>
                <a:spcPts val="0"/>
              </a:spcBef>
              <a:spcAft>
                <a:spcPts val="0"/>
              </a:spcAft>
              <a:buNone/>
            </a:pPr>
            <a:r>
              <a:t/>
            </a:r>
            <a:endParaRPr sz="1200"/>
          </a:p>
          <a:p>
            <a:pPr indent="0" lvl="0" marL="0" rtl="0" algn="l">
              <a:spcBef>
                <a:spcPts val="0"/>
              </a:spcBef>
              <a:spcAft>
                <a:spcPts val="0"/>
              </a:spcAft>
              <a:buNone/>
            </a:pPr>
            <a:r>
              <a:t/>
            </a:r>
            <a:endParaRPr sz="1200"/>
          </a:p>
          <a:p>
            <a:pPr indent="0" lvl="0" marL="0" rtl="0" algn="just">
              <a:spcBef>
                <a:spcPts val="0"/>
              </a:spcBef>
              <a:spcAft>
                <a:spcPts val="1200"/>
              </a:spcAft>
              <a:buNone/>
            </a:pPr>
            <a:r>
              <a:t/>
            </a:r>
            <a:endParaRPr sz="1200"/>
          </a:p>
        </p:txBody>
      </p:sp>
      <p:sp>
        <p:nvSpPr>
          <p:cNvPr id="155" name="Google Shape;155;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4/21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197875"/>
            <a:ext cx="7505700" cy="95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a:t>Overview of UAV Detection Methods</a:t>
            </a:r>
            <a:endParaRPr b="1"/>
          </a:p>
        </p:txBody>
      </p:sp>
      <p:sp>
        <p:nvSpPr>
          <p:cNvPr id="161" name="Google Shape;161;p17"/>
          <p:cNvSpPr txBox="1"/>
          <p:nvPr>
            <p:ph idx="1" type="body"/>
          </p:nvPr>
        </p:nvSpPr>
        <p:spPr>
          <a:xfrm>
            <a:off x="819150" y="1152475"/>
            <a:ext cx="375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At different points in time, different approaches have been used for the UAV detection depending on the specific requirements and the operational environment. </a:t>
            </a:r>
            <a:endParaRPr sz="1200"/>
          </a:p>
          <a:p>
            <a:pPr indent="0" lvl="0" marL="0" rtl="0" algn="l">
              <a:spcBef>
                <a:spcPts val="0"/>
              </a:spcBef>
              <a:spcAft>
                <a:spcPts val="0"/>
              </a:spcAft>
              <a:buNone/>
            </a:pPr>
            <a:r>
              <a:t/>
            </a:r>
            <a:endParaRPr sz="1200"/>
          </a:p>
          <a:p>
            <a:pPr indent="0" lvl="0" marL="0" rtl="0" algn="l">
              <a:lnSpc>
                <a:spcPct val="150000"/>
              </a:lnSpc>
              <a:spcBef>
                <a:spcPts val="0"/>
              </a:spcBef>
              <a:spcAft>
                <a:spcPts val="0"/>
              </a:spcAft>
              <a:buNone/>
            </a:pPr>
            <a:r>
              <a:rPr lang="en" sz="1200"/>
              <a:t>Among these are :</a:t>
            </a:r>
            <a:endParaRPr sz="1200"/>
          </a:p>
          <a:p>
            <a:pPr indent="-304800" lvl="0" marL="457200" rtl="0" algn="l">
              <a:lnSpc>
                <a:spcPct val="150000"/>
              </a:lnSpc>
              <a:spcBef>
                <a:spcPts val="0"/>
              </a:spcBef>
              <a:spcAft>
                <a:spcPts val="0"/>
              </a:spcAft>
              <a:buSzPts val="1200"/>
              <a:buAutoNum type="arabicPeriod"/>
            </a:pPr>
            <a:r>
              <a:rPr lang="en" sz="1200"/>
              <a:t>Radar Systems</a:t>
            </a:r>
            <a:endParaRPr sz="1200"/>
          </a:p>
          <a:p>
            <a:pPr indent="-304800" lvl="0" marL="457200" rtl="0" algn="l">
              <a:lnSpc>
                <a:spcPct val="150000"/>
              </a:lnSpc>
              <a:spcBef>
                <a:spcPts val="0"/>
              </a:spcBef>
              <a:spcAft>
                <a:spcPts val="0"/>
              </a:spcAft>
              <a:buSzPts val="1200"/>
              <a:buAutoNum type="arabicPeriod"/>
            </a:pPr>
            <a:r>
              <a:rPr lang="en" sz="1200"/>
              <a:t>Visible Light Cameras</a:t>
            </a:r>
            <a:endParaRPr sz="1200"/>
          </a:p>
          <a:p>
            <a:pPr indent="-304800" lvl="0" marL="457200" rtl="0" algn="l">
              <a:lnSpc>
                <a:spcPct val="150000"/>
              </a:lnSpc>
              <a:spcBef>
                <a:spcPts val="0"/>
              </a:spcBef>
              <a:spcAft>
                <a:spcPts val="0"/>
              </a:spcAft>
              <a:buSzPts val="1200"/>
              <a:buAutoNum type="arabicPeriod"/>
            </a:pPr>
            <a:r>
              <a:rPr lang="en" sz="1200"/>
              <a:t>Acoustic Sensors</a:t>
            </a:r>
            <a:endParaRPr sz="1200"/>
          </a:p>
          <a:p>
            <a:pPr indent="-304800" lvl="0" marL="457200" rtl="0" algn="l">
              <a:lnSpc>
                <a:spcPct val="150000"/>
              </a:lnSpc>
              <a:spcBef>
                <a:spcPts val="0"/>
              </a:spcBef>
              <a:spcAft>
                <a:spcPts val="0"/>
              </a:spcAft>
              <a:buSzPts val="1200"/>
              <a:buAutoNum type="arabicPeriod"/>
            </a:pPr>
            <a:r>
              <a:rPr lang="en" sz="1200"/>
              <a:t>Infrared (IR) Cameras</a:t>
            </a:r>
            <a:endParaRPr sz="1200"/>
          </a:p>
          <a:p>
            <a:pPr indent="0" lvl="0" marL="0" rtl="0" algn="l">
              <a:lnSpc>
                <a:spcPct val="150000"/>
              </a:lnSpc>
              <a:spcBef>
                <a:spcPts val="0"/>
              </a:spcBef>
              <a:spcAft>
                <a:spcPts val="0"/>
              </a:spcAft>
              <a:buNone/>
            </a:pPr>
            <a:r>
              <a:t/>
            </a:r>
            <a:endParaRPr sz="1200"/>
          </a:p>
        </p:txBody>
      </p:sp>
      <p:pic>
        <p:nvPicPr>
          <p:cNvPr id="162" name="Google Shape;162;p17"/>
          <p:cNvPicPr preferRelativeResize="0"/>
          <p:nvPr/>
        </p:nvPicPr>
        <p:blipFill rotWithShape="1">
          <a:blip r:embed="rId3">
            <a:alphaModFix/>
          </a:blip>
          <a:srcRect b="0" l="13975" r="13910" t="0"/>
          <a:stretch/>
        </p:blipFill>
        <p:spPr>
          <a:xfrm>
            <a:off x="4571850" y="1152475"/>
            <a:ext cx="3284810" cy="3416400"/>
          </a:xfrm>
          <a:prstGeom prst="rect">
            <a:avLst/>
          </a:prstGeom>
          <a:noFill/>
          <a:ln cap="flat" cmpd="sng" w="9525">
            <a:solidFill>
              <a:schemeClr val="dk2"/>
            </a:solidFill>
            <a:prstDash val="solid"/>
            <a:round/>
            <a:headEnd len="sm" w="sm" type="none"/>
            <a:tailEnd len="sm" w="sm" type="none"/>
          </a:ln>
        </p:spPr>
      </p:pic>
      <p:cxnSp>
        <p:nvCxnSpPr>
          <p:cNvPr id="163" name="Google Shape;163;p17"/>
          <p:cNvCxnSpPr>
            <a:endCxn id="162" idx="2"/>
          </p:cNvCxnSpPr>
          <p:nvPr/>
        </p:nvCxnSpPr>
        <p:spPr>
          <a:xfrm flipH="1">
            <a:off x="6214255" y="1160575"/>
            <a:ext cx="14700" cy="34083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5/21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819150" y="207075"/>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Current Approaches</a:t>
            </a:r>
            <a:endParaRPr b="1"/>
          </a:p>
        </p:txBody>
      </p:sp>
      <p:sp>
        <p:nvSpPr>
          <p:cNvPr id="170" name="Google Shape;170;p18"/>
          <p:cNvSpPr txBox="1"/>
          <p:nvPr>
            <p:ph idx="1" type="body"/>
          </p:nvPr>
        </p:nvSpPr>
        <p:spPr>
          <a:xfrm>
            <a:off x="819150" y="1161675"/>
            <a:ext cx="7505700" cy="3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Most commonly used approach till now has been RADAR. Radar systems operate by emitting electromagnetic waves and analyzing the reflections from airborne objects. By measuring the time delay and Doppler shifts of these reflections, radar can determine the object’s distance, speed, and sometimes its size and shape. </a:t>
            </a:r>
            <a:endParaRPr sz="1200"/>
          </a:p>
          <a:p>
            <a:pPr indent="0" lvl="0" marL="0" rtl="0" algn="l">
              <a:lnSpc>
                <a:spcPct val="150000"/>
              </a:lnSpc>
              <a:spcBef>
                <a:spcPts val="1200"/>
              </a:spcBef>
              <a:spcAft>
                <a:spcPts val="0"/>
              </a:spcAft>
              <a:buNone/>
            </a:pPr>
            <a:r>
              <a:rPr lang="en" sz="1200"/>
              <a:t>Despite its popularity, RADAR has some major drawbacks as well : </a:t>
            </a:r>
            <a:endParaRPr sz="1200"/>
          </a:p>
          <a:p>
            <a:pPr indent="-304800" lvl="0" marL="457200" rtl="0" algn="l">
              <a:lnSpc>
                <a:spcPct val="150000"/>
              </a:lnSpc>
              <a:spcBef>
                <a:spcPts val="0"/>
              </a:spcBef>
              <a:spcAft>
                <a:spcPts val="0"/>
              </a:spcAft>
              <a:buSzPts val="1200"/>
              <a:buChar char="●"/>
            </a:pPr>
            <a:r>
              <a:rPr lang="en" sz="1200"/>
              <a:t>Cost and Complexity: Radar systems require significant investment and complex deployment, making them impractical for temporary setups.</a:t>
            </a:r>
            <a:endParaRPr sz="1200"/>
          </a:p>
          <a:p>
            <a:pPr indent="-304800" lvl="0" marL="457200" rtl="0" algn="l">
              <a:lnSpc>
                <a:spcPct val="150000"/>
              </a:lnSpc>
              <a:spcBef>
                <a:spcPts val="0"/>
              </a:spcBef>
              <a:spcAft>
                <a:spcPts val="0"/>
              </a:spcAft>
              <a:buSzPts val="1200"/>
              <a:buChar char="●"/>
            </a:pPr>
            <a:r>
              <a:rPr lang="en" sz="1200"/>
              <a:t>Small Radar Cross Section (RCS): Drones often have low RCS values due to their small size and non-metallic materials, making them difficult to detect. </a:t>
            </a:r>
            <a:r>
              <a:rPr lang="en" sz="1200"/>
              <a:t>Birds and other objects can trigger false alarms as their radar signatures overlap with drones.</a:t>
            </a:r>
            <a:endParaRPr sz="1200"/>
          </a:p>
          <a:p>
            <a:pPr indent="-304800" lvl="0" marL="457200" rtl="0" algn="l">
              <a:lnSpc>
                <a:spcPct val="150000"/>
              </a:lnSpc>
              <a:spcBef>
                <a:spcPts val="0"/>
              </a:spcBef>
              <a:spcAft>
                <a:spcPts val="0"/>
              </a:spcAft>
              <a:buSzPts val="1200"/>
              <a:buChar char="●"/>
            </a:pPr>
            <a:r>
              <a:rPr lang="en" sz="1200"/>
              <a:t>Unconventional Flight Patterns: Slow speeds and hovering positions create challenges for traditional radar systems.</a:t>
            </a:r>
            <a:endParaRPr sz="1200"/>
          </a:p>
          <a:p>
            <a:pPr indent="0" lvl="0" marL="457200" rtl="0" algn="l">
              <a:lnSpc>
                <a:spcPct val="150000"/>
              </a:lnSpc>
              <a:spcBef>
                <a:spcPts val="0"/>
              </a:spcBef>
              <a:spcAft>
                <a:spcPts val="0"/>
              </a:spcAft>
              <a:buNone/>
            </a:pPr>
            <a:r>
              <a:t/>
            </a:r>
            <a:endParaRPr sz="1200"/>
          </a:p>
          <a:p>
            <a:pPr indent="0" lvl="0" marL="0" rtl="0" algn="l">
              <a:spcBef>
                <a:spcPts val="0"/>
              </a:spcBef>
              <a:spcAft>
                <a:spcPts val="1200"/>
              </a:spcAft>
              <a:buNone/>
            </a:pPr>
            <a:r>
              <a:t/>
            </a:r>
            <a:endParaRPr sz="1200"/>
          </a:p>
        </p:txBody>
      </p:sp>
      <p:sp>
        <p:nvSpPr>
          <p:cNvPr id="171" name="Google Shape;171;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819150" y="207100"/>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Examples of existing Systems</a:t>
            </a:r>
            <a:endParaRPr b="1"/>
          </a:p>
        </p:txBody>
      </p:sp>
      <p:pic>
        <p:nvPicPr>
          <p:cNvPr id="177" name="Google Shape;177;p19"/>
          <p:cNvPicPr preferRelativeResize="0"/>
          <p:nvPr/>
        </p:nvPicPr>
        <p:blipFill rotWithShape="1">
          <a:blip r:embed="rId3">
            <a:alphaModFix/>
          </a:blip>
          <a:srcRect b="0" l="26941" r="29576" t="0"/>
          <a:stretch/>
        </p:blipFill>
        <p:spPr>
          <a:xfrm>
            <a:off x="5413100" y="1161700"/>
            <a:ext cx="2911750" cy="3077450"/>
          </a:xfrm>
          <a:prstGeom prst="rect">
            <a:avLst/>
          </a:prstGeom>
          <a:noFill/>
          <a:ln cap="flat" cmpd="sng" w="9525">
            <a:solidFill>
              <a:schemeClr val="dk2"/>
            </a:solidFill>
            <a:prstDash val="solid"/>
            <a:round/>
            <a:headEnd len="sm" w="sm" type="none"/>
            <a:tailEnd len="sm" w="sm" type="none"/>
          </a:ln>
        </p:spPr>
      </p:pic>
      <p:pic>
        <p:nvPicPr>
          <p:cNvPr id="178" name="Google Shape;178;p19"/>
          <p:cNvPicPr preferRelativeResize="0"/>
          <p:nvPr/>
        </p:nvPicPr>
        <p:blipFill rotWithShape="1">
          <a:blip r:embed="rId4">
            <a:alphaModFix/>
          </a:blip>
          <a:srcRect b="0" l="2559" r="2644" t="0"/>
          <a:stretch/>
        </p:blipFill>
        <p:spPr>
          <a:xfrm>
            <a:off x="943525" y="1161700"/>
            <a:ext cx="4254500" cy="3077450"/>
          </a:xfrm>
          <a:prstGeom prst="rect">
            <a:avLst/>
          </a:prstGeom>
          <a:noFill/>
          <a:ln cap="flat" cmpd="sng" w="9525">
            <a:solidFill>
              <a:schemeClr val="dk2"/>
            </a:solidFill>
            <a:prstDash val="solid"/>
            <a:round/>
            <a:headEnd len="sm" w="sm" type="none"/>
            <a:tailEnd len="sm" w="sm" type="none"/>
          </a:ln>
        </p:spPr>
      </p:pic>
      <p:sp>
        <p:nvSpPr>
          <p:cNvPr id="179" name="Google Shape;179;p19"/>
          <p:cNvSpPr txBox="1"/>
          <p:nvPr/>
        </p:nvSpPr>
        <p:spPr>
          <a:xfrm>
            <a:off x="1971025" y="4239150"/>
            <a:ext cx="20751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Blighter X400</a:t>
            </a:r>
            <a:endParaRPr sz="1200">
              <a:solidFill>
                <a:schemeClr val="dk2"/>
              </a:solidFill>
            </a:endParaRPr>
          </a:p>
        </p:txBody>
      </p:sp>
      <p:sp>
        <p:nvSpPr>
          <p:cNvPr id="180" name="Google Shape;180;p19"/>
          <p:cNvSpPr txBox="1"/>
          <p:nvPr/>
        </p:nvSpPr>
        <p:spPr>
          <a:xfrm>
            <a:off x="5907600" y="4239150"/>
            <a:ext cx="20751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Bharat Electronics DDR</a:t>
            </a:r>
            <a:endParaRPr sz="1200">
              <a:solidFill>
                <a:schemeClr val="dk2"/>
              </a:solidFill>
            </a:endParaRPr>
          </a:p>
        </p:txBody>
      </p:sp>
      <p:sp>
        <p:nvSpPr>
          <p:cNvPr id="181" name="Google Shape;181;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819150" y="215975"/>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Why Infrared Camera Based Detection</a:t>
            </a:r>
            <a:endParaRPr b="1"/>
          </a:p>
        </p:txBody>
      </p:sp>
      <p:sp>
        <p:nvSpPr>
          <p:cNvPr id="187" name="Google Shape;187;p20"/>
          <p:cNvSpPr txBox="1"/>
          <p:nvPr>
            <p:ph idx="1" type="body"/>
          </p:nvPr>
        </p:nvSpPr>
        <p:spPr>
          <a:xfrm>
            <a:off x="819150" y="1170575"/>
            <a:ext cx="7505700" cy="31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IR cameras are a breakthrough development in drone-detecting systems which other detection technologies are limited. IR Cameras have certain advantages over all other technologies:</a:t>
            </a:r>
            <a:endParaRPr sz="1200"/>
          </a:p>
          <a:p>
            <a:pPr indent="-304800" lvl="0" marL="457200" rtl="0" algn="l">
              <a:lnSpc>
                <a:spcPct val="150000"/>
              </a:lnSpc>
              <a:spcBef>
                <a:spcPts val="0"/>
              </a:spcBef>
              <a:spcAft>
                <a:spcPts val="0"/>
              </a:spcAft>
              <a:buSzPts val="1200"/>
              <a:buChar char="●"/>
            </a:pPr>
            <a:r>
              <a:rPr lang="en" sz="1200"/>
              <a:t>Cost-Effective Deployment: Compact and scalable for temporary installations like those required at the Maha Kumbh Mela.</a:t>
            </a:r>
            <a:endParaRPr sz="1200"/>
          </a:p>
          <a:p>
            <a:pPr indent="-304800" lvl="0" marL="457200" rtl="0" algn="l">
              <a:lnSpc>
                <a:spcPct val="150000"/>
              </a:lnSpc>
              <a:spcBef>
                <a:spcPts val="0"/>
              </a:spcBef>
              <a:spcAft>
                <a:spcPts val="0"/>
              </a:spcAft>
              <a:buSzPts val="1200"/>
              <a:buChar char="●"/>
            </a:pPr>
            <a:r>
              <a:rPr lang="en" sz="1200"/>
              <a:t>Construction Material Lattice: They don’t care what the construction material is, be it metallic, or non-metallic, they detect UAVs.</a:t>
            </a:r>
            <a:endParaRPr sz="1200"/>
          </a:p>
          <a:p>
            <a:pPr indent="-304800" lvl="0" marL="457200" rtl="0" algn="l">
              <a:lnSpc>
                <a:spcPct val="150000"/>
              </a:lnSpc>
              <a:spcBef>
                <a:spcPts val="0"/>
              </a:spcBef>
              <a:spcAft>
                <a:spcPts val="0"/>
              </a:spcAft>
              <a:buSzPts val="1200"/>
              <a:buChar char="●"/>
            </a:pPr>
            <a:r>
              <a:rPr lang="en" sz="1200"/>
              <a:t>Reduced False Positives: Precisely distinguishes UAVs from birds or other objects based on their heat signatures.</a:t>
            </a:r>
            <a:endParaRPr sz="1200"/>
          </a:p>
          <a:p>
            <a:pPr indent="-304800" lvl="0" marL="457200" rtl="0" algn="l">
              <a:lnSpc>
                <a:spcPct val="150000"/>
              </a:lnSpc>
              <a:spcBef>
                <a:spcPts val="0"/>
              </a:spcBef>
              <a:spcAft>
                <a:spcPts val="0"/>
              </a:spcAft>
              <a:buSzPts val="1200"/>
              <a:buChar char="●"/>
            </a:pPr>
            <a:r>
              <a:rPr lang="en" sz="1200"/>
              <a:t>Light Weight: This makes them great for temporary security arrangements for example at the Maha Kumbh Mela as they combine lightweight design and low cost.</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1200"/>
              </a:spcAft>
              <a:buNone/>
            </a:pPr>
            <a:r>
              <a:t/>
            </a:r>
            <a:endParaRPr sz="1200"/>
          </a:p>
        </p:txBody>
      </p:sp>
      <p:sp>
        <p:nvSpPr>
          <p:cNvPr id="188" name="Google Shape;188;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819150" y="215975"/>
            <a:ext cx="7505700" cy="95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Overview of the Model</a:t>
            </a:r>
            <a:endParaRPr b="1"/>
          </a:p>
        </p:txBody>
      </p:sp>
      <p:pic>
        <p:nvPicPr>
          <p:cNvPr id="194" name="Google Shape;194;p21"/>
          <p:cNvPicPr preferRelativeResize="0"/>
          <p:nvPr/>
        </p:nvPicPr>
        <p:blipFill>
          <a:blip r:embed="rId3">
            <a:alphaModFix/>
          </a:blip>
          <a:stretch>
            <a:fillRect/>
          </a:stretch>
        </p:blipFill>
        <p:spPr>
          <a:xfrm>
            <a:off x="284363" y="1414825"/>
            <a:ext cx="8575273" cy="2464450"/>
          </a:xfrm>
          <a:prstGeom prst="rect">
            <a:avLst/>
          </a:prstGeom>
          <a:noFill/>
          <a:ln>
            <a:noFill/>
          </a:ln>
        </p:spPr>
      </p:pic>
      <p:sp>
        <p:nvSpPr>
          <p:cNvPr id="195" name="Google Shape;195;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